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7" r:id="rId2"/>
    <p:sldId id="259" r:id="rId3"/>
    <p:sldId id="260" r:id="rId4"/>
    <p:sldId id="262" r:id="rId5"/>
    <p:sldId id="271" r:id="rId6"/>
    <p:sldId id="272" r:id="rId7"/>
    <p:sldId id="261" r:id="rId8"/>
    <p:sldId id="273" r:id="rId9"/>
    <p:sldId id="274" r:id="rId10"/>
    <p:sldId id="264" r:id="rId11"/>
    <p:sldId id="266" r:id="rId12"/>
    <p:sldId id="267" r:id="rId13"/>
    <p:sldId id="270"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80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178" y="-8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A89D14-F782-4020-8675-36D0BDCAA3AD}" type="datetimeFigureOut">
              <a:rPr lang="en-GB" smtClean="0"/>
              <a:t>19/12/2018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2748704-8D32-4689-A43C-F69663F1534A}" type="slidenum">
              <a:rPr lang="en-GB" smtClean="0"/>
              <a:t>‹#›</a:t>
            </a:fld>
            <a:endParaRPr lang="en-GB"/>
          </a:p>
        </p:txBody>
      </p:sp>
    </p:spTree>
    <p:extLst>
      <p:ext uri="{BB962C8B-B14F-4D97-AF65-F5344CB8AC3E}">
        <p14:creationId xmlns:p14="http://schemas.microsoft.com/office/powerpoint/2010/main" val="28874631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20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46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40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83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55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56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1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58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24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01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73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172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37" y="5701952"/>
            <a:ext cx="9144000" cy="2119536"/>
          </a:xfrm>
        </p:spPr>
        <p:txBody>
          <a:bodyPr/>
          <a:lstStyle/>
          <a:p>
            <a:r>
              <a:rPr lang="en-GB" sz="2400" b="1" dirty="0" smtClean="0">
                <a:solidFill>
                  <a:schemeClr val="bg1"/>
                </a:solidFill>
                <a:latin typeface="Tahoma" panose="020B0604030504040204" pitchFamily="34" charset="0"/>
              </a:rPr>
              <a:t>Stage 2: Plant </a:t>
            </a:r>
            <a:r>
              <a:rPr lang="en-GB" sz="2400" b="1" dirty="0" smtClean="0">
                <a:solidFill>
                  <a:schemeClr val="bg1"/>
                </a:solidFill>
                <a:latin typeface="Tahoma" panose="020B0604030504040204" pitchFamily="34" charset="0"/>
              </a:rPr>
              <a:t>Reproduction</a:t>
            </a:r>
            <a:endParaRPr lang="en-GB" sz="2400" b="1" dirty="0">
              <a:solidFill>
                <a:schemeClr val="bg1"/>
              </a:solidFill>
              <a:latin typeface="Tahoma" panose="020B0604030504040204" pitchFamily="34" charset="0"/>
            </a:endParaRPr>
          </a:p>
          <a:p>
            <a:r>
              <a:rPr lang="en-GB" b="1" dirty="0" smtClean="0">
                <a:solidFill>
                  <a:schemeClr val="bg1"/>
                </a:solidFill>
                <a:latin typeface="Tahoma" panose="020B0604030504040204" pitchFamily="34" charset="0"/>
              </a:rPr>
              <a:t> </a:t>
            </a:r>
            <a:endParaRPr lang="en-GB" b="1" dirty="0">
              <a:solidFill>
                <a:schemeClr val="bg1"/>
              </a:solidFill>
              <a:latin typeface="Tahoma" panose="020B0604030504040204" pitchFamily="34" charset="0"/>
            </a:endParaRPr>
          </a:p>
        </p:txBody>
      </p:sp>
      <p:sp>
        <p:nvSpPr>
          <p:cNvPr id="4" name="Title 3"/>
          <p:cNvSpPr>
            <a:spLocks noGrp="1"/>
          </p:cNvSpPr>
          <p:nvPr>
            <p:ph type="ctrTitle"/>
          </p:nvPr>
        </p:nvSpPr>
        <p:spPr/>
        <p:txBody>
          <a:bodyPr/>
          <a:lstStyle/>
          <a:p>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0230" y="908720"/>
            <a:ext cx="6258265" cy="4737140"/>
          </a:xfrm>
          <a:prstGeom prst="rect">
            <a:avLst/>
          </a:prstGeom>
        </p:spPr>
      </p:pic>
    </p:spTree>
    <p:extLst>
      <p:ext uri="{BB962C8B-B14F-4D97-AF65-F5344CB8AC3E}">
        <p14:creationId xmlns:p14="http://schemas.microsoft.com/office/powerpoint/2010/main" val="3613342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260648"/>
            <a:ext cx="8194608" cy="6408712"/>
          </a:xfrm>
          <a:prstGeom prst="round2Diag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654716" y="259170"/>
            <a:ext cx="7848872" cy="2292935"/>
          </a:xfrm>
          <a:prstGeom prst="rect">
            <a:avLst/>
          </a:prstGeom>
          <a:noFill/>
          <a:ln>
            <a:noFill/>
          </a:ln>
        </p:spPr>
        <p:txBody>
          <a:bodyPr wrap="square" rtlCol="0">
            <a:spAutoFit/>
          </a:bodyPr>
          <a:lstStyle/>
          <a:p>
            <a:pPr algn="ctr"/>
            <a:endParaRPr lang="en-GB" b="1" dirty="0" smtClean="0">
              <a:latin typeface="Tahoma" panose="020B0604030504040204" pitchFamily="34" charset="0"/>
            </a:endParaRPr>
          </a:p>
          <a:p>
            <a:pPr algn="ctr"/>
            <a:r>
              <a:rPr lang="en-GB" sz="3600" b="1" dirty="0" smtClean="0">
                <a:solidFill>
                  <a:srgbClr val="E85803"/>
                </a:solidFill>
                <a:latin typeface="Tahoma" panose="020B0604030504040204" pitchFamily="34" charset="0"/>
              </a:rPr>
              <a:t>Fertilisation</a:t>
            </a:r>
            <a:endParaRPr lang="en-GB" sz="3600" b="1" dirty="0">
              <a:solidFill>
                <a:srgbClr val="E85803"/>
              </a:solidFill>
              <a:latin typeface="Tahoma" panose="020B0604030504040204" pitchFamily="34" charset="0"/>
            </a:endParaRPr>
          </a:p>
          <a:p>
            <a:pPr algn="ctr"/>
            <a:endParaRPr lang="en-GB" sz="900" dirty="0">
              <a:latin typeface="Tahoma" panose="020B0604030504040204" pitchFamily="34" charset="0"/>
            </a:endParaRPr>
          </a:p>
          <a:p>
            <a:pPr algn="ctr"/>
            <a:r>
              <a:rPr lang="en-GB" sz="1600" dirty="0" smtClean="0">
                <a:latin typeface="Tahoma" panose="020B0604030504040204" pitchFamily="34" charset="0"/>
              </a:rPr>
              <a:t>Once the pollen grain has stuck to the stigma of the second flower, a pollen tube grows through the style of the carpel until it reaches the ovary which contains ovules. Fertilisation takes place when the pollen grain joins together with an ovule in the ovary.</a:t>
            </a:r>
          </a:p>
          <a:p>
            <a:pPr algn="ctr"/>
            <a:r>
              <a:rPr lang="en-GB" sz="1600" dirty="0" smtClean="0">
                <a:latin typeface="Tahoma" panose="020B0604030504040204" pitchFamily="34" charset="0"/>
              </a:rPr>
              <a:t>The fertilised ovule will then become a seed.</a:t>
            </a:r>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39752" y="3024833"/>
            <a:ext cx="4626713" cy="420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10587" y="2523197"/>
            <a:ext cx="542521" cy="69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4444779" y="3192575"/>
            <a:ext cx="55659" cy="1089202"/>
          </a:xfrm>
          <a:custGeom>
            <a:avLst/>
            <a:gdLst>
              <a:gd name="connsiteX0" fmla="*/ 0 w 55659"/>
              <a:gd name="connsiteY0" fmla="*/ 1041620 h 1041620"/>
              <a:gd name="connsiteX1" fmla="*/ 3976 w 55659"/>
              <a:gd name="connsiteY1" fmla="*/ 1001864 h 1041620"/>
              <a:gd name="connsiteX2" fmla="*/ 7951 w 55659"/>
              <a:gd name="connsiteY2" fmla="*/ 989937 h 1041620"/>
              <a:gd name="connsiteX3" fmla="*/ 15903 w 55659"/>
              <a:gd name="connsiteY3" fmla="*/ 886570 h 1041620"/>
              <a:gd name="connsiteX4" fmla="*/ 19878 w 55659"/>
              <a:gd name="connsiteY4" fmla="*/ 862716 h 1041620"/>
              <a:gd name="connsiteX5" fmla="*/ 27830 w 55659"/>
              <a:gd name="connsiteY5" fmla="*/ 791154 h 1041620"/>
              <a:gd name="connsiteX6" fmla="*/ 31805 w 55659"/>
              <a:gd name="connsiteY6" fmla="*/ 727544 h 1041620"/>
              <a:gd name="connsiteX7" fmla="*/ 35781 w 55659"/>
              <a:gd name="connsiteY7" fmla="*/ 715617 h 1041620"/>
              <a:gd name="connsiteX8" fmla="*/ 43732 w 55659"/>
              <a:gd name="connsiteY8" fmla="*/ 675860 h 1041620"/>
              <a:gd name="connsiteX9" fmla="*/ 47708 w 55659"/>
              <a:gd name="connsiteY9" fmla="*/ 548640 h 1041620"/>
              <a:gd name="connsiteX10" fmla="*/ 51684 w 55659"/>
              <a:gd name="connsiteY10" fmla="*/ 520810 h 1041620"/>
              <a:gd name="connsiteX11" fmla="*/ 55659 w 55659"/>
              <a:gd name="connsiteY11" fmla="*/ 306125 h 1041620"/>
              <a:gd name="connsiteX12" fmla="*/ 51684 w 55659"/>
              <a:gd name="connsiteY12" fmla="*/ 178904 h 1041620"/>
              <a:gd name="connsiteX13" fmla="*/ 47708 w 55659"/>
              <a:gd name="connsiteY13" fmla="*/ 163001 h 1041620"/>
              <a:gd name="connsiteX14" fmla="*/ 47708 w 55659"/>
              <a:gd name="connsiteY14" fmla="*/ 0 h 104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659" h="1041620">
                <a:moveTo>
                  <a:pt x="0" y="1041620"/>
                </a:moveTo>
                <a:cubicBezTo>
                  <a:pt x="1325" y="1028368"/>
                  <a:pt x="1951" y="1015027"/>
                  <a:pt x="3976" y="1001864"/>
                </a:cubicBezTo>
                <a:cubicBezTo>
                  <a:pt x="4613" y="997722"/>
                  <a:pt x="7630" y="994115"/>
                  <a:pt x="7951" y="989937"/>
                </a:cubicBezTo>
                <a:cubicBezTo>
                  <a:pt x="16266" y="881841"/>
                  <a:pt x="1708" y="929153"/>
                  <a:pt x="15903" y="886570"/>
                </a:cubicBezTo>
                <a:cubicBezTo>
                  <a:pt x="17228" y="878619"/>
                  <a:pt x="19076" y="870737"/>
                  <a:pt x="19878" y="862716"/>
                </a:cubicBezTo>
                <a:cubicBezTo>
                  <a:pt x="27152" y="789973"/>
                  <a:pt x="18488" y="828520"/>
                  <a:pt x="27830" y="791154"/>
                </a:cubicBezTo>
                <a:cubicBezTo>
                  <a:pt x="29155" y="769951"/>
                  <a:pt x="29581" y="748672"/>
                  <a:pt x="31805" y="727544"/>
                </a:cubicBezTo>
                <a:cubicBezTo>
                  <a:pt x="32244" y="723376"/>
                  <a:pt x="34959" y="719726"/>
                  <a:pt x="35781" y="715617"/>
                </a:cubicBezTo>
                <a:cubicBezTo>
                  <a:pt x="44920" y="669925"/>
                  <a:pt x="34750" y="702810"/>
                  <a:pt x="43732" y="675860"/>
                </a:cubicBezTo>
                <a:cubicBezTo>
                  <a:pt x="45057" y="633453"/>
                  <a:pt x="45535" y="591012"/>
                  <a:pt x="47708" y="548640"/>
                </a:cubicBezTo>
                <a:cubicBezTo>
                  <a:pt x="48188" y="539281"/>
                  <a:pt x="51377" y="530176"/>
                  <a:pt x="51684" y="520810"/>
                </a:cubicBezTo>
                <a:cubicBezTo>
                  <a:pt x="54029" y="449275"/>
                  <a:pt x="54334" y="377687"/>
                  <a:pt x="55659" y="306125"/>
                </a:cubicBezTo>
                <a:cubicBezTo>
                  <a:pt x="54334" y="263718"/>
                  <a:pt x="54037" y="221266"/>
                  <a:pt x="51684" y="178904"/>
                </a:cubicBezTo>
                <a:cubicBezTo>
                  <a:pt x="51381" y="173448"/>
                  <a:pt x="47829" y="168464"/>
                  <a:pt x="47708" y="163001"/>
                </a:cubicBezTo>
                <a:cubicBezTo>
                  <a:pt x="46501" y="108681"/>
                  <a:pt x="47708" y="54334"/>
                  <a:pt x="47708"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12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V="1">
            <a:off x="4438009" y="3131737"/>
            <a:ext cx="70571" cy="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625049" y="4272748"/>
            <a:ext cx="971287" cy="307777"/>
          </a:xfrm>
          <a:prstGeom prst="rect">
            <a:avLst/>
          </a:prstGeom>
          <a:noFill/>
          <a:ln w="28575">
            <a:noFill/>
          </a:ln>
        </p:spPr>
        <p:txBody>
          <a:bodyPr wrap="square" rtlCol="0">
            <a:spAutoFit/>
          </a:bodyPr>
          <a:lstStyle/>
          <a:p>
            <a:pPr algn="r"/>
            <a:r>
              <a:rPr lang="en-GB" sz="1400" dirty="0" smtClean="0">
                <a:latin typeface="Tahoma" panose="020B0604030504040204" pitchFamily="34" charset="0"/>
              </a:rPr>
              <a:t>Ovary</a:t>
            </a:r>
            <a:endParaRPr lang="en-GB" sz="1400" dirty="0">
              <a:latin typeface="Tahoma" panose="020B0604030504040204" pitchFamily="34" charset="0"/>
            </a:endParaRPr>
          </a:p>
        </p:txBody>
      </p:sp>
      <p:sp>
        <p:nvSpPr>
          <p:cNvPr id="14" name="TextBox 13"/>
          <p:cNvSpPr txBox="1"/>
          <p:nvPr/>
        </p:nvSpPr>
        <p:spPr>
          <a:xfrm>
            <a:off x="7152348" y="3311114"/>
            <a:ext cx="732020" cy="307777"/>
          </a:xfrm>
          <a:prstGeom prst="rect">
            <a:avLst/>
          </a:prstGeom>
          <a:noFill/>
          <a:ln w="28575">
            <a:noFill/>
          </a:ln>
        </p:spPr>
        <p:txBody>
          <a:bodyPr wrap="square" rtlCol="0">
            <a:spAutoFit/>
          </a:bodyPr>
          <a:lstStyle/>
          <a:p>
            <a:pPr algn="r"/>
            <a:r>
              <a:rPr lang="en-GB" sz="1400" dirty="0" smtClean="0">
                <a:latin typeface="Tahoma" panose="020B0604030504040204" pitchFamily="34" charset="0"/>
              </a:rPr>
              <a:t>Style</a:t>
            </a:r>
            <a:endParaRPr lang="en-GB" sz="1400" dirty="0">
              <a:latin typeface="Tahoma" panose="020B0604030504040204" pitchFamily="34" charset="0"/>
            </a:endParaRPr>
          </a:p>
        </p:txBody>
      </p:sp>
      <p:sp>
        <p:nvSpPr>
          <p:cNvPr id="15" name="TextBox 14"/>
          <p:cNvSpPr txBox="1"/>
          <p:nvPr/>
        </p:nvSpPr>
        <p:spPr>
          <a:xfrm>
            <a:off x="6245655" y="4753519"/>
            <a:ext cx="936104" cy="307777"/>
          </a:xfrm>
          <a:prstGeom prst="rect">
            <a:avLst/>
          </a:prstGeom>
          <a:noFill/>
          <a:ln w="28575">
            <a:noFill/>
          </a:ln>
        </p:spPr>
        <p:txBody>
          <a:bodyPr wrap="square" rtlCol="0">
            <a:spAutoFit/>
          </a:bodyPr>
          <a:lstStyle/>
          <a:p>
            <a:pPr algn="r"/>
            <a:r>
              <a:rPr lang="en-GB" sz="1400" dirty="0" smtClean="0">
                <a:latin typeface="Tahoma" panose="020B0604030504040204" pitchFamily="34" charset="0"/>
              </a:rPr>
              <a:t>Ovules</a:t>
            </a:r>
            <a:endParaRPr lang="en-GB" sz="1400" dirty="0">
              <a:latin typeface="Tahoma" panose="020B0604030504040204" pitchFamily="34" charset="0"/>
            </a:endParaRPr>
          </a:p>
        </p:txBody>
      </p:sp>
      <p:cxnSp>
        <p:nvCxnSpPr>
          <p:cNvPr id="16" name="Straight Connector 15"/>
          <p:cNvCxnSpPr/>
          <p:nvPr/>
        </p:nvCxnSpPr>
        <p:spPr>
          <a:xfrm flipV="1">
            <a:off x="4530986" y="3465004"/>
            <a:ext cx="2849326" cy="46092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579152" y="4437112"/>
            <a:ext cx="2387313" cy="7437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57214" y="4677843"/>
            <a:ext cx="1959002" cy="22956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907704" y="4119605"/>
            <a:ext cx="2537075" cy="39188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99592" y="4426636"/>
            <a:ext cx="1080120" cy="307777"/>
          </a:xfrm>
          <a:prstGeom prst="rect">
            <a:avLst/>
          </a:prstGeom>
          <a:noFill/>
          <a:ln w="28575">
            <a:noFill/>
          </a:ln>
        </p:spPr>
        <p:txBody>
          <a:bodyPr wrap="square" rtlCol="0">
            <a:spAutoFit/>
          </a:bodyPr>
          <a:lstStyle/>
          <a:p>
            <a:pPr algn="r"/>
            <a:r>
              <a:rPr lang="en-GB" sz="1400" dirty="0" smtClean="0">
                <a:latin typeface="Tahoma" panose="020B0604030504040204" pitchFamily="34" charset="0"/>
              </a:rPr>
              <a:t>Pollen tube</a:t>
            </a:r>
            <a:endParaRPr lang="en-GB" sz="1400" dirty="0">
              <a:latin typeface="Tahoma" panose="020B0604030504040204" pitchFamily="34" charset="0"/>
            </a:endParaRPr>
          </a:p>
        </p:txBody>
      </p:sp>
      <p:sp>
        <p:nvSpPr>
          <p:cNvPr id="25" name="TextBox 24"/>
          <p:cNvSpPr txBox="1"/>
          <p:nvPr/>
        </p:nvSpPr>
        <p:spPr>
          <a:xfrm>
            <a:off x="6501200" y="2523197"/>
            <a:ext cx="1416096" cy="307777"/>
          </a:xfrm>
          <a:prstGeom prst="rect">
            <a:avLst/>
          </a:prstGeom>
          <a:noFill/>
          <a:ln w="28575">
            <a:noFill/>
          </a:ln>
        </p:spPr>
        <p:txBody>
          <a:bodyPr wrap="square" rtlCol="0">
            <a:spAutoFit/>
          </a:bodyPr>
          <a:lstStyle/>
          <a:p>
            <a:pPr algn="r"/>
            <a:r>
              <a:rPr lang="en-GB" sz="1400" dirty="0" smtClean="0">
                <a:latin typeface="Tahoma" panose="020B0604030504040204" pitchFamily="34" charset="0"/>
              </a:rPr>
              <a:t>Pollen grain</a:t>
            </a:r>
            <a:endParaRPr lang="en-GB" sz="1400" dirty="0">
              <a:latin typeface="Tahoma" panose="020B0604030504040204" pitchFamily="34" charset="0"/>
            </a:endParaRPr>
          </a:p>
        </p:txBody>
      </p:sp>
      <p:cxnSp>
        <p:nvCxnSpPr>
          <p:cNvPr id="26" name="Straight Connector 25"/>
          <p:cNvCxnSpPr/>
          <p:nvPr/>
        </p:nvCxnSpPr>
        <p:spPr>
          <a:xfrm flipV="1">
            <a:off x="4473294" y="2683441"/>
            <a:ext cx="2402962" cy="46092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408268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5124"/>
                                        </p:tgtEl>
                                        <p:attrNameLst>
                                          <p:attrName>ppt_x</p:attrName>
                                        </p:attrNameLst>
                                      </p:cBhvr>
                                      <p:tavLst>
                                        <p:tav tm="0">
                                          <p:val>
                                            <p:strVal val="ppt_x"/>
                                          </p:val>
                                        </p:tav>
                                        <p:tav tm="100000">
                                          <p:val>
                                            <p:strVal val="0-ppt_w/2"/>
                                          </p:val>
                                        </p:tav>
                                      </p:tavLst>
                                    </p:anim>
                                    <p:anim calcmode="lin" valueType="num">
                                      <p:cBhvr additive="base">
                                        <p:cTn id="7" dur="500"/>
                                        <p:tgtEl>
                                          <p:spTgt spid="5124"/>
                                        </p:tgtEl>
                                        <p:attrNameLst>
                                          <p:attrName>ppt_y</p:attrName>
                                        </p:attrNameLst>
                                      </p:cBhvr>
                                      <p:tavLst>
                                        <p:tav tm="0">
                                          <p:val>
                                            <p:strVal val="ppt_y"/>
                                          </p:val>
                                        </p:tav>
                                        <p:tav tm="100000">
                                          <p:val>
                                            <p:strVal val="0-ppt_h/2"/>
                                          </p:val>
                                        </p:tav>
                                      </p:tavLst>
                                    </p:anim>
                                    <p:set>
                                      <p:cBhvr>
                                        <p:cTn id="8" dur="1" fill="hold">
                                          <p:stCondLst>
                                            <p:cond delay="499"/>
                                          </p:stCondLst>
                                        </p:cTn>
                                        <p:tgtEl>
                                          <p:spTgt spid="51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7.22222E-6 -1.13347E-6 C 0.00711 0.00324 0.00104 0.02383 -7.22222E-6 0.03146 C 0.00034 0.03794 0.00017 0.04465 0.00086 0.05112 C 0.00104 0.05344 0.0026 0.05806 0.0026 0.05806 C 0.00225 0.07379 0.00225 0.08975 0.00173 0.10548 C 0.00156 0.10919 -0.00018 0.11589 -0.00087 0.11936 C -0.0014 0.12168 -0.00261 0.1263 -0.00261 0.1263 C -0.00226 0.13694 0.00069 0.16193 -0.00087 0.17396 C -0.00105 0.17534 -0.00209 0.17627 -0.00261 0.17743 C -0.00469 0.18298 -0.00608 0.19223 -0.00608 0.19824 " pathEditMode="relative" ptsTypes="fffffffffA">
                                      <p:cBhvr>
                                        <p:cTn id="20" dur="2000" fill="hold"/>
                                        <p:tgtEl>
                                          <p:spTgt spid="51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506285" y="1052736"/>
            <a:ext cx="8194608" cy="5415988"/>
          </a:xfrm>
          <a:prstGeom prst="round2Diag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518504" y="1246378"/>
            <a:ext cx="8194608" cy="4031873"/>
          </a:xfrm>
          <a:prstGeom prst="rect">
            <a:avLst/>
          </a:prstGeom>
          <a:noFill/>
          <a:ln>
            <a:noFill/>
          </a:ln>
        </p:spPr>
        <p:txBody>
          <a:bodyPr wrap="square" rtlCol="0">
            <a:spAutoFit/>
          </a:bodyPr>
          <a:lstStyle/>
          <a:p>
            <a:pPr algn="ctr"/>
            <a:r>
              <a:rPr lang="en-GB" sz="3600" b="1" dirty="0" smtClean="0">
                <a:solidFill>
                  <a:srgbClr val="E85803"/>
                </a:solidFill>
                <a:latin typeface="Tahoma" panose="020B0604030504040204" pitchFamily="34" charset="0"/>
              </a:rPr>
              <a:t>Activity 1: Practical exploration</a:t>
            </a:r>
          </a:p>
          <a:p>
            <a:pPr algn="ctr"/>
            <a:endParaRPr lang="en-GB" sz="2400" b="1" dirty="0" smtClean="0">
              <a:latin typeface="Tahoma" panose="020B0604030504040204" pitchFamily="34" charset="0"/>
            </a:endParaRPr>
          </a:p>
          <a:p>
            <a:pPr algn="ctr"/>
            <a:r>
              <a:rPr lang="en-GB" sz="2000" dirty="0">
                <a:latin typeface="Tahoma" panose="020B0604030504040204" pitchFamily="34" charset="0"/>
              </a:rPr>
              <a:t>C</a:t>
            </a:r>
            <a:r>
              <a:rPr lang="en-GB" sz="2000" dirty="0" smtClean="0">
                <a:latin typeface="Tahoma" panose="020B0604030504040204" pitchFamily="34" charset="0"/>
              </a:rPr>
              <a:t>arefully dissect your </a:t>
            </a:r>
            <a:r>
              <a:rPr lang="en-GB" sz="2000" dirty="0">
                <a:latin typeface="Tahoma" panose="020B0604030504040204" pitchFamily="34" charset="0"/>
              </a:rPr>
              <a:t>flower and examine each part using a magnifier. </a:t>
            </a:r>
            <a:endParaRPr lang="en-GB" sz="2000" dirty="0" smtClean="0">
              <a:latin typeface="Tahoma" panose="020B0604030504040204" pitchFamily="34" charset="0"/>
            </a:endParaRPr>
          </a:p>
          <a:p>
            <a:pPr algn="ctr"/>
            <a:r>
              <a:rPr lang="en-GB" sz="2000" dirty="0">
                <a:latin typeface="Tahoma" panose="020B0604030504040204" pitchFamily="34" charset="0"/>
              </a:rPr>
              <a:t>A</a:t>
            </a:r>
            <a:r>
              <a:rPr lang="en-GB" sz="2000" dirty="0" smtClean="0">
                <a:latin typeface="Tahoma" panose="020B0604030504040204" pitchFamily="34" charset="0"/>
              </a:rPr>
              <a:t>rrange </a:t>
            </a:r>
            <a:r>
              <a:rPr lang="en-GB" sz="2000" dirty="0">
                <a:latin typeface="Tahoma" panose="020B0604030504040204" pitchFamily="34" charset="0"/>
              </a:rPr>
              <a:t>each dissected part </a:t>
            </a:r>
            <a:r>
              <a:rPr lang="en-GB" sz="2000" dirty="0" smtClean="0">
                <a:latin typeface="Tahoma" panose="020B0604030504040204" pitchFamily="34" charset="0"/>
              </a:rPr>
              <a:t>separately </a:t>
            </a:r>
            <a:r>
              <a:rPr lang="en-GB" sz="2000" dirty="0">
                <a:latin typeface="Tahoma" panose="020B0604030504040204" pitchFamily="34" charset="0"/>
              </a:rPr>
              <a:t>on </a:t>
            </a:r>
            <a:r>
              <a:rPr lang="en-GB" sz="2000" dirty="0" smtClean="0">
                <a:latin typeface="Tahoma" panose="020B0604030504040204" pitchFamily="34" charset="0"/>
              </a:rPr>
              <a:t>your large strip </a:t>
            </a:r>
            <a:r>
              <a:rPr lang="en-GB" sz="2000" dirty="0">
                <a:latin typeface="Tahoma" panose="020B0604030504040204" pitchFamily="34" charset="0"/>
              </a:rPr>
              <a:t>of paper and label them to make a </a:t>
            </a:r>
            <a:r>
              <a:rPr lang="en-GB" sz="2000" dirty="0" smtClean="0">
                <a:latin typeface="Tahoma" panose="020B0604030504040204" pitchFamily="34" charset="0"/>
              </a:rPr>
              <a:t>poster for the working wall.</a:t>
            </a:r>
          </a:p>
          <a:p>
            <a:pPr algn="ctr"/>
            <a:endParaRPr lang="en-GB" sz="2000" dirty="0" smtClean="0">
              <a:latin typeface="Tahoma" panose="020B0604030504040204" pitchFamily="34" charset="0"/>
            </a:endParaRPr>
          </a:p>
          <a:p>
            <a:pPr algn="ctr"/>
            <a:r>
              <a:rPr lang="en-GB" sz="2000" dirty="0" smtClean="0">
                <a:latin typeface="Tahoma" panose="020B0604030504040204" pitchFamily="34" charset="0"/>
              </a:rPr>
              <a:t>While you are working, discuss </a:t>
            </a:r>
            <a:r>
              <a:rPr lang="en-GB" sz="2000" dirty="0">
                <a:latin typeface="Tahoma" panose="020B0604030504040204" pitchFamily="34" charset="0"/>
              </a:rPr>
              <a:t>the parts </a:t>
            </a:r>
            <a:r>
              <a:rPr lang="en-GB" sz="2000" dirty="0" smtClean="0">
                <a:latin typeface="Tahoma" panose="020B0604030504040204" pitchFamily="34" charset="0"/>
              </a:rPr>
              <a:t>you </a:t>
            </a:r>
            <a:r>
              <a:rPr lang="en-GB" sz="2000" dirty="0">
                <a:latin typeface="Tahoma" panose="020B0604030504040204" pitchFamily="34" charset="0"/>
              </a:rPr>
              <a:t>are labelling and how they are involved in pollination and </a:t>
            </a:r>
            <a:r>
              <a:rPr lang="en-GB" sz="2000" dirty="0" smtClean="0">
                <a:latin typeface="Tahoma" panose="020B0604030504040204" pitchFamily="34" charset="0"/>
              </a:rPr>
              <a:t>fertilisation.</a:t>
            </a:r>
            <a:endParaRPr lang="en-GB" sz="2000" dirty="0">
              <a:latin typeface="Tahoma" panose="020B0604030504040204" pitchFamily="34" charset="0"/>
            </a:endParaRPr>
          </a:p>
          <a:p>
            <a:pPr algn="ctr"/>
            <a:endParaRPr lang="en-GB" sz="2000" dirty="0">
              <a:latin typeface="Tahoma" panose="020B0604030504040204" pitchFamily="34" charset="0"/>
            </a:endParaRPr>
          </a:p>
          <a:p>
            <a:pPr algn="ctr"/>
            <a:endParaRPr lang="en-GB" sz="2000" dirty="0" smtClean="0">
              <a:latin typeface="Tahoma" panose="020B0604030504040204" pitchFamily="34" charset="0"/>
            </a:endParaRPr>
          </a:p>
          <a:p>
            <a:pPr algn="ctr"/>
            <a:endParaRPr lang="en-GB" dirty="0">
              <a:latin typeface="Tahoma" panose="020B0604030504040204" pitchFamily="34" charset="0"/>
            </a:endParaRPr>
          </a:p>
          <a:p>
            <a:pPr algn="ctr"/>
            <a:endParaRPr lang="en-GB" dirty="0">
              <a:latin typeface="Tahoma" panose="020B0604030504040204" pitchFamily="34" charset="0"/>
            </a:endParaRP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673114" y="4509120"/>
            <a:ext cx="5812076" cy="154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3137257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1118" y="1124744"/>
            <a:ext cx="8194608" cy="4896544"/>
          </a:xfrm>
          <a:prstGeom prst="round2Diag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461118" y="1565845"/>
            <a:ext cx="8194608" cy="2769989"/>
          </a:xfrm>
          <a:prstGeom prst="rect">
            <a:avLst/>
          </a:prstGeom>
          <a:noFill/>
          <a:ln>
            <a:noFill/>
          </a:ln>
        </p:spPr>
        <p:txBody>
          <a:bodyPr wrap="square" rtlCol="0">
            <a:spAutoFit/>
          </a:bodyPr>
          <a:lstStyle/>
          <a:p>
            <a:pPr algn="ctr"/>
            <a:r>
              <a:rPr lang="en-GB" sz="3600" b="1" dirty="0" smtClean="0">
                <a:solidFill>
                  <a:srgbClr val="E85803"/>
                </a:solidFill>
                <a:latin typeface="Tahoma" panose="020B0604030504040204" pitchFamily="34" charset="0"/>
              </a:rPr>
              <a:t>Activity 2: </a:t>
            </a:r>
            <a:r>
              <a:rPr lang="en-GB" sz="3600" b="1" dirty="0">
                <a:solidFill>
                  <a:srgbClr val="E85803"/>
                </a:solidFill>
                <a:latin typeface="Tahoma" panose="020B0604030504040204" pitchFamily="34" charset="0"/>
              </a:rPr>
              <a:t>A</a:t>
            </a:r>
            <a:r>
              <a:rPr lang="en-GB" sz="3600" b="1" dirty="0" smtClean="0">
                <a:solidFill>
                  <a:srgbClr val="E85803"/>
                </a:solidFill>
                <a:latin typeface="Tahoma" panose="020B0604030504040204" pitchFamily="34" charset="0"/>
              </a:rPr>
              <a:t>pplication of learning</a:t>
            </a:r>
          </a:p>
          <a:p>
            <a:pPr algn="ctr"/>
            <a:endParaRPr lang="en-GB" sz="2000" dirty="0">
              <a:latin typeface="Tahoma" panose="020B0604030504040204" pitchFamily="34" charset="0"/>
            </a:endParaRPr>
          </a:p>
          <a:p>
            <a:pPr algn="ctr"/>
            <a:r>
              <a:rPr lang="en-US" sz="2000" dirty="0">
                <a:latin typeface="Tahoma" panose="020B0604030504040204" pitchFamily="34" charset="0"/>
              </a:rPr>
              <a:t>U</a:t>
            </a:r>
            <a:r>
              <a:rPr lang="en-US" sz="2000" dirty="0" smtClean="0">
                <a:latin typeface="Tahoma" panose="020B0604030504040204" pitchFamily="34" charset="0"/>
              </a:rPr>
              <a:t>se your </a:t>
            </a:r>
            <a:r>
              <a:rPr lang="en-US" sz="2000" dirty="0">
                <a:latin typeface="Tahoma" panose="020B0604030504040204" pitchFamily="34" charset="0"/>
              </a:rPr>
              <a:t>learning </a:t>
            </a:r>
            <a:r>
              <a:rPr lang="en-US" sz="2000" dirty="0" smtClean="0">
                <a:latin typeface="Tahoma" panose="020B0604030504040204" pitchFamily="34" charset="0"/>
              </a:rPr>
              <a:t>to </a:t>
            </a:r>
            <a:r>
              <a:rPr lang="en-US" sz="2000" dirty="0">
                <a:latin typeface="Tahoma" panose="020B0604030504040204" pitchFamily="34" charset="0"/>
              </a:rPr>
              <a:t>write an explanation of the processes of pollination and </a:t>
            </a:r>
            <a:r>
              <a:rPr lang="en-US" sz="2000" dirty="0" err="1" smtClean="0">
                <a:latin typeface="Tahoma" panose="020B0604030504040204" pitchFamily="34" charset="0"/>
              </a:rPr>
              <a:t>fertilisation</a:t>
            </a:r>
            <a:r>
              <a:rPr lang="en-US" sz="2000" dirty="0" smtClean="0">
                <a:latin typeface="Tahoma" panose="020B0604030504040204" pitchFamily="34" charset="0"/>
              </a:rPr>
              <a:t> in plants.</a:t>
            </a:r>
            <a:endParaRPr lang="en-GB" sz="2000" dirty="0" smtClean="0">
              <a:latin typeface="Tahoma" panose="020B0604030504040204" pitchFamily="34" charset="0"/>
            </a:endParaRPr>
          </a:p>
          <a:p>
            <a:pPr algn="ctr"/>
            <a:endParaRPr lang="en-GB" sz="2000" dirty="0">
              <a:latin typeface="Tahoma" panose="020B0604030504040204" pitchFamily="34" charset="0"/>
            </a:endParaRPr>
          </a:p>
          <a:p>
            <a:pPr algn="ctr"/>
            <a:r>
              <a:rPr lang="en-GB" sz="2000" dirty="0" smtClean="0">
                <a:latin typeface="Tahoma" panose="020B0604030504040204" pitchFamily="34" charset="0"/>
              </a:rPr>
              <a:t>We will then use this as a script to make a stop-motion animation movie all about where seeds come from.</a:t>
            </a:r>
            <a:endParaRPr lang="en-GB" sz="2000" dirty="0">
              <a:latin typeface="Tahoma" panose="020B0604030504040204" pitchFamily="34" charset="0"/>
            </a:endParaRPr>
          </a:p>
          <a:p>
            <a:pPr algn="ctr"/>
            <a:endParaRPr lang="en-GB" dirty="0">
              <a:latin typeface="Tahoma" panose="020B0604030504040204" pitchFamily="34" charset="0"/>
            </a:endParaRPr>
          </a:p>
        </p:txBody>
      </p:sp>
      <p:pic>
        <p:nvPicPr>
          <p:cNvPr id="717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957392">
            <a:off x="3363991" y="4088504"/>
            <a:ext cx="2485052" cy="218619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3904520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764704"/>
            <a:ext cx="8194608" cy="5616624"/>
          </a:xfrm>
          <a:prstGeom prst="round2Diag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919323" y="1041464"/>
            <a:ext cx="7272808" cy="2123658"/>
          </a:xfrm>
          <a:prstGeom prst="rect">
            <a:avLst/>
          </a:prstGeom>
          <a:noFill/>
          <a:ln>
            <a:noFill/>
          </a:ln>
        </p:spPr>
        <p:txBody>
          <a:bodyPr wrap="square" rtlCol="0">
            <a:spAutoFit/>
          </a:bodyPr>
          <a:lstStyle/>
          <a:p>
            <a:pPr algn="ctr"/>
            <a:r>
              <a:rPr lang="en-GB" sz="3200" b="1" smtClean="0">
                <a:solidFill>
                  <a:srgbClr val="E85803"/>
                </a:solidFill>
                <a:latin typeface="Tahoma" panose="020B0604030504040204" pitchFamily="34" charset="0"/>
              </a:rPr>
              <a:t>Vertical </a:t>
            </a:r>
            <a:r>
              <a:rPr lang="en-GB" sz="3200" b="1" smtClean="0">
                <a:solidFill>
                  <a:srgbClr val="E85803"/>
                </a:solidFill>
                <a:latin typeface="Tahoma" panose="020B0604030504040204" pitchFamily="34" charset="0"/>
              </a:rPr>
              <a:t>relay </a:t>
            </a:r>
            <a:r>
              <a:rPr lang="en-GB" sz="3200" b="1" dirty="0">
                <a:solidFill>
                  <a:srgbClr val="E85803"/>
                </a:solidFill>
                <a:latin typeface="Tahoma" panose="020B0604030504040204" pitchFamily="34" charset="0"/>
              </a:rPr>
              <a:t>r</a:t>
            </a:r>
            <a:r>
              <a:rPr lang="en-GB" sz="3200" b="1" smtClean="0">
                <a:solidFill>
                  <a:srgbClr val="E85803"/>
                </a:solidFill>
                <a:latin typeface="Tahoma" panose="020B0604030504040204" pitchFamily="34" charset="0"/>
              </a:rPr>
              <a:t>ound </a:t>
            </a:r>
            <a:r>
              <a:rPr lang="en-GB" sz="3200" b="1" dirty="0" smtClean="0">
                <a:solidFill>
                  <a:srgbClr val="E85803"/>
                </a:solidFill>
                <a:latin typeface="Tahoma" panose="020B0604030504040204" pitchFamily="34" charset="0"/>
              </a:rPr>
              <a:t>2!</a:t>
            </a:r>
            <a:endParaRPr lang="en-GB" sz="3200" b="1" dirty="0">
              <a:solidFill>
                <a:srgbClr val="E85803"/>
              </a:solidFill>
              <a:latin typeface="Tahoma" panose="020B0604030504040204" pitchFamily="34" charset="0"/>
            </a:endParaRPr>
          </a:p>
          <a:p>
            <a:pPr algn="ctr"/>
            <a:endParaRPr lang="en-GB" sz="1000" dirty="0" smtClean="0">
              <a:latin typeface="Tahoma" panose="020B0604030504040204" pitchFamily="34" charset="0"/>
            </a:endParaRPr>
          </a:p>
          <a:p>
            <a:pPr algn="ctr"/>
            <a:r>
              <a:rPr lang="en-GB" dirty="0" smtClean="0">
                <a:latin typeface="Tahoma" panose="020B0604030504040204" pitchFamily="34" charset="0"/>
              </a:rPr>
              <a:t>Let’s see what you have learnt about plant reproduction today with another vertical relay!</a:t>
            </a:r>
          </a:p>
          <a:p>
            <a:pPr algn="ctr"/>
            <a:endParaRPr lang="en-GB" dirty="0">
              <a:solidFill>
                <a:srgbClr val="4F81BD"/>
              </a:solidFill>
              <a:latin typeface="Tahoma" panose="020B0604030504040204" pitchFamily="34" charset="0"/>
            </a:endParaRPr>
          </a:p>
          <a:p>
            <a:pPr algn="ctr"/>
            <a:endParaRPr lang="en-GB" dirty="0">
              <a:solidFill>
                <a:srgbClr val="4F81BD"/>
              </a:solidFill>
              <a:latin typeface="Tahoma" panose="020B0604030504040204" pitchFamily="34" charset="0"/>
            </a:endParaRPr>
          </a:p>
          <a:p>
            <a:pPr algn="ctr"/>
            <a:endParaRPr lang="en-GB" dirty="0">
              <a:solidFill>
                <a:srgbClr val="4F81BD"/>
              </a:solidFill>
              <a:latin typeface="Tahoma" panose="020B0604030504040204" pitchFamily="34" charset="0"/>
            </a:endParaRPr>
          </a:p>
        </p:txBody>
      </p:sp>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15311" y="2492896"/>
            <a:ext cx="4480831" cy="406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494159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74696" y="332656"/>
            <a:ext cx="8194608" cy="6048672"/>
          </a:xfrm>
          <a:prstGeom prst="round2Diag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595572" y="653440"/>
            <a:ext cx="7920880" cy="3385542"/>
          </a:xfrm>
          <a:prstGeom prst="rect">
            <a:avLst/>
          </a:prstGeom>
          <a:noFill/>
          <a:ln>
            <a:noFill/>
          </a:ln>
        </p:spPr>
        <p:txBody>
          <a:bodyPr wrap="square" rtlCol="0">
            <a:spAutoFit/>
          </a:bodyPr>
          <a:lstStyle/>
          <a:p>
            <a:pPr algn="ctr"/>
            <a:r>
              <a:rPr lang="en-GB" sz="3600" b="1" dirty="0" smtClean="0">
                <a:solidFill>
                  <a:srgbClr val="E85803"/>
                </a:solidFill>
                <a:latin typeface="Tahoma" panose="020B0604030504040204" pitchFamily="34" charset="0"/>
              </a:rPr>
              <a:t>Learning Objectives</a:t>
            </a:r>
            <a:r>
              <a:rPr lang="en-GB" sz="3600" b="1" dirty="0" smtClean="0">
                <a:solidFill>
                  <a:srgbClr val="E85803"/>
                </a:solidFill>
                <a:latin typeface="Tahoma" panose="020B0604030504040204" pitchFamily="34" charset="0"/>
              </a:rPr>
              <a:t>:</a:t>
            </a:r>
          </a:p>
          <a:p>
            <a:pPr algn="ctr"/>
            <a:endParaRPr lang="en-GB" sz="3600" b="1" dirty="0">
              <a:solidFill>
                <a:srgbClr val="E85803"/>
              </a:solidFill>
              <a:latin typeface="Tahoma" panose="020B0604030504040204" pitchFamily="34" charset="0"/>
            </a:endParaRPr>
          </a:p>
          <a:p>
            <a:pPr marL="457200" indent="-457200" algn="ctr">
              <a:buFont typeface="Arial" panose="020B0604020202020204" pitchFamily="34" charset="0"/>
              <a:buChar char="•"/>
            </a:pPr>
            <a:r>
              <a:rPr lang="en-GB" sz="2400" dirty="0" smtClean="0">
                <a:latin typeface="Tahoma" panose="020B0604030504040204" pitchFamily="34" charset="0"/>
              </a:rPr>
              <a:t>To understand how flowering plants reproduce</a:t>
            </a:r>
          </a:p>
          <a:p>
            <a:pPr marL="457200" indent="-457200" algn="ctr">
              <a:buFont typeface="Arial" panose="020B0604020202020204" pitchFamily="34" charset="0"/>
              <a:buChar char="•"/>
            </a:pPr>
            <a:r>
              <a:rPr lang="en-GB" sz="2400" dirty="0" smtClean="0">
                <a:latin typeface="Tahoma" panose="020B0604030504040204" pitchFamily="34" charset="0"/>
              </a:rPr>
              <a:t>To plot a line graph</a:t>
            </a:r>
          </a:p>
          <a:p>
            <a:pPr algn="ctr"/>
            <a:endParaRPr lang="en-GB" sz="1000" dirty="0" smtClean="0">
              <a:latin typeface="Tahoma" panose="020B0604030504040204" pitchFamily="34" charset="0"/>
            </a:endParaRPr>
          </a:p>
          <a:p>
            <a:pPr algn="ctr"/>
            <a:endParaRPr lang="en-GB" sz="2400" dirty="0">
              <a:latin typeface="Tahoma" panose="020B0604030504040204" pitchFamily="34" charset="0"/>
            </a:endParaRPr>
          </a:p>
          <a:p>
            <a:pPr algn="ctr"/>
            <a:r>
              <a:rPr lang="en-GB" sz="2000" dirty="0" smtClean="0">
                <a:latin typeface="Tahoma" panose="020B0604030504040204" pitchFamily="34" charset="0"/>
              </a:rPr>
              <a:t>We are going to be growing our own vegetables to use to make a lunchtime food product for our farm shop businesses but first, we will learn how plants reproduce (make more of themselves).</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83808" y="4013435"/>
            <a:ext cx="4144407" cy="275812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14035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260648"/>
            <a:ext cx="8194608" cy="6192688"/>
          </a:xfrm>
          <a:prstGeom prst="round2Diag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919323" y="640792"/>
            <a:ext cx="7272808" cy="1631216"/>
          </a:xfrm>
          <a:prstGeom prst="rect">
            <a:avLst/>
          </a:prstGeom>
          <a:noFill/>
          <a:ln>
            <a:noFill/>
          </a:ln>
        </p:spPr>
        <p:txBody>
          <a:bodyPr wrap="square" rtlCol="0">
            <a:spAutoFit/>
          </a:bodyPr>
          <a:lstStyle/>
          <a:p>
            <a:pPr algn="ctr"/>
            <a:r>
              <a:rPr lang="en-GB" sz="3200" b="1" dirty="0" smtClean="0">
                <a:solidFill>
                  <a:srgbClr val="E85803"/>
                </a:solidFill>
                <a:latin typeface="Tahoma" panose="020B0604030504040204" pitchFamily="34" charset="0"/>
              </a:rPr>
              <a:t>Warm up!</a:t>
            </a:r>
            <a:endParaRPr lang="en-GB" sz="3200" b="1" dirty="0">
              <a:solidFill>
                <a:srgbClr val="E85803"/>
              </a:solidFill>
              <a:latin typeface="Tahoma" panose="020B0604030504040204" pitchFamily="34" charset="0"/>
            </a:endParaRPr>
          </a:p>
          <a:p>
            <a:pPr algn="ctr"/>
            <a:endParaRPr lang="en-GB" sz="1000" dirty="0" smtClean="0">
              <a:solidFill>
                <a:srgbClr val="4F81BD"/>
              </a:solidFill>
              <a:latin typeface="Tahoma" panose="020B0604030504040204" pitchFamily="34" charset="0"/>
            </a:endParaRPr>
          </a:p>
          <a:p>
            <a:pPr algn="ctr"/>
            <a:r>
              <a:rPr lang="en-GB" sz="2000" dirty="0" smtClean="0">
                <a:latin typeface="Tahoma" panose="020B0604030504040204" pitchFamily="34" charset="0"/>
              </a:rPr>
              <a:t>Let’s see what you can remember about plant reproduction from your Year 3 learning with a vertical relay!</a:t>
            </a:r>
            <a:endParaRPr lang="en-GB" sz="2000" dirty="0">
              <a:latin typeface="Tahoma" panose="020B0604030504040204" pitchFamily="34" charset="0"/>
            </a:endParaRPr>
          </a:p>
          <a:p>
            <a:pPr algn="ctr"/>
            <a:endParaRPr lang="en-GB" dirty="0">
              <a:solidFill>
                <a:srgbClr val="4F81BD"/>
              </a:solidFill>
              <a:latin typeface="Tahoma" panose="020B0604030504040204" pitchFamily="34" charset="0"/>
            </a:endParaRPr>
          </a:p>
        </p:txBody>
      </p:sp>
      <p:pic>
        <p:nvPicPr>
          <p:cNvPr id="2050"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1858" b="89990" l="1548" r="97795"/>
                    </a14:imgEffect>
                  </a14:imgLayer>
                </a14:imgProps>
              </a:ext>
              <a:ext uri="{28A0092B-C50C-407E-A947-70E740481C1C}">
                <a14:useLocalDpi xmlns:a14="http://schemas.microsoft.com/office/drawing/2010/main"/>
              </a:ext>
            </a:extLst>
          </a:blip>
          <a:srcRect/>
          <a:stretch>
            <a:fillRect/>
          </a:stretch>
        </p:blipFill>
        <p:spPr bwMode="auto">
          <a:xfrm>
            <a:off x="1958012" y="1955483"/>
            <a:ext cx="5368039" cy="4879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002388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23528" y="421536"/>
            <a:ext cx="8496944" cy="6192688"/>
          </a:xfrm>
          <a:prstGeom prst="round2Diag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68988" y="580941"/>
            <a:ext cx="7272808" cy="707886"/>
          </a:xfrm>
          <a:prstGeom prst="rect">
            <a:avLst/>
          </a:prstGeom>
          <a:noFill/>
          <a:ln>
            <a:noFill/>
          </a:ln>
        </p:spPr>
        <p:txBody>
          <a:bodyPr wrap="square" rtlCol="0">
            <a:spAutoFit/>
          </a:bodyPr>
          <a:lstStyle/>
          <a:p>
            <a:pPr algn="ctr"/>
            <a:r>
              <a:rPr lang="en-GB" sz="4000" b="1" dirty="0" smtClean="0">
                <a:solidFill>
                  <a:srgbClr val="E85803"/>
                </a:solidFill>
                <a:latin typeface="Tahoma" panose="020B0604030504040204" pitchFamily="34" charset="0"/>
              </a:rPr>
              <a:t>Parts of the flower</a:t>
            </a:r>
            <a:endParaRPr lang="en-GB" sz="4000" b="1" dirty="0">
              <a:solidFill>
                <a:srgbClr val="E85803"/>
              </a:solidFill>
              <a:latin typeface="Tahoma" panose="020B060403050404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0276" y="1277603"/>
            <a:ext cx="6334092" cy="575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1165716"/>
            <a:ext cx="1728192" cy="400110"/>
          </a:xfrm>
          <a:prstGeom prst="rect">
            <a:avLst/>
          </a:prstGeom>
          <a:noFill/>
        </p:spPr>
        <p:txBody>
          <a:bodyPr wrap="square" rtlCol="0">
            <a:spAutoFit/>
          </a:bodyPr>
          <a:lstStyle/>
          <a:p>
            <a:r>
              <a:rPr lang="en-GB" sz="2000" dirty="0" smtClean="0">
                <a:latin typeface="Tahoma" panose="020B0604030504040204" pitchFamily="34" charset="0"/>
              </a:rPr>
              <a:t>Stamen</a:t>
            </a:r>
            <a:endParaRPr lang="en-GB" sz="2000" dirty="0">
              <a:latin typeface="Tahoma" panose="020B0604030504040204" pitchFamily="34" charset="0"/>
            </a:endParaRPr>
          </a:p>
        </p:txBody>
      </p:sp>
      <p:sp>
        <p:nvSpPr>
          <p:cNvPr id="8" name="TextBox 7"/>
          <p:cNvSpPr txBox="1"/>
          <p:nvPr/>
        </p:nvSpPr>
        <p:spPr>
          <a:xfrm>
            <a:off x="827584" y="1933704"/>
            <a:ext cx="1440160" cy="400110"/>
          </a:xfrm>
          <a:prstGeom prst="rect">
            <a:avLst/>
          </a:prstGeom>
          <a:noFill/>
        </p:spPr>
        <p:txBody>
          <a:bodyPr wrap="square" rtlCol="0">
            <a:spAutoFit/>
          </a:bodyPr>
          <a:lstStyle/>
          <a:p>
            <a:r>
              <a:rPr lang="en-GB" sz="2000" dirty="0" smtClean="0">
                <a:latin typeface="Tahoma" panose="020B0604030504040204" pitchFamily="34" charset="0"/>
              </a:rPr>
              <a:t>Anther</a:t>
            </a:r>
            <a:endParaRPr lang="en-GB" sz="2000" dirty="0">
              <a:latin typeface="Tahoma" panose="020B0604030504040204" pitchFamily="34" charset="0"/>
            </a:endParaRPr>
          </a:p>
        </p:txBody>
      </p:sp>
      <p:sp>
        <p:nvSpPr>
          <p:cNvPr id="9" name="TextBox 8"/>
          <p:cNvSpPr txBox="1"/>
          <p:nvPr/>
        </p:nvSpPr>
        <p:spPr>
          <a:xfrm>
            <a:off x="755576" y="2581776"/>
            <a:ext cx="1512168" cy="400110"/>
          </a:xfrm>
          <a:prstGeom prst="rect">
            <a:avLst/>
          </a:prstGeom>
          <a:noFill/>
        </p:spPr>
        <p:txBody>
          <a:bodyPr wrap="square" rtlCol="0">
            <a:spAutoFit/>
          </a:bodyPr>
          <a:lstStyle/>
          <a:p>
            <a:r>
              <a:rPr lang="en-GB" sz="2000" dirty="0" smtClean="0">
                <a:latin typeface="Tahoma" panose="020B0604030504040204" pitchFamily="34" charset="0"/>
              </a:rPr>
              <a:t>Filament</a:t>
            </a:r>
            <a:endParaRPr lang="en-GB" sz="2000" dirty="0">
              <a:latin typeface="Tahoma" panose="020B0604030504040204" pitchFamily="34" charset="0"/>
            </a:endParaRPr>
          </a:p>
        </p:txBody>
      </p:sp>
      <p:sp>
        <p:nvSpPr>
          <p:cNvPr id="10" name="TextBox 9"/>
          <p:cNvSpPr txBox="1"/>
          <p:nvPr/>
        </p:nvSpPr>
        <p:spPr>
          <a:xfrm>
            <a:off x="6898497" y="1909750"/>
            <a:ext cx="1489927" cy="400110"/>
          </a:xfrm>
          <a:prstGeom prst="rect">
            <a:avLst/>
          </a:prstGeom>
          <a:noFill/>
        </p:spPr>
        <p:txBody>
          <a:bodyPr wrap="square" rtlCol="0">
            <a:spAutoFit/>
          </a:bodyPr>
          <a:lstStyle/>
          <a:p>
            <a:pPr algn="r"/>
            <a:r>
              <a:rPr lang="en-GB" sz="2000" dirty="0" smtClean="0">
                <a:latin typeface="Tahoma" panose="020B0604030504040204" pitchFamily="34" charset="0"/>
              </a:rPr>
              <a:t>Carpel</a:t>
            </a:r>
            <a:endParaRPr lang="en-GB" sz="2000" dirty="0">
              <a:latin typeface="Tahoma" panose="020B0604030504040204" pitchFamily="34" charset="0"/>
            </a:endParaRPr>
          </a:p>
        </p:txBody>
      </p:sp>
      <p:sp>
        <p:nvSpPr>
          <p:cNvPr id="11" name="TextBox 10"/>
          <p:cNvSpPr txBox="1"/>
          <p:nvPr/>
        </p:nvSpPr>
        <p:spPr>
          <a:xfrm>
            <a:off x="6839431" y="3213474"/>
            <a:ext cx="1402365" cy="400110"/>
          </a:xfrm>
          <a:prstGeom prst="rect">
            <a:avLst/>
          </a:prstGeom>
          <a:noFill/>
        </p:spPr>
        <p:txBody>
          <a:bodyPr wrap="square" rtlCol="0">
            <a:spAutoFit/>
          </a:bodyPr>
          <a:lstStyle/>
          <a:p>
            <a:pPr algn="r"/>
            <a:r>
              <a:rPr lang="en-GB" sz="2000" dirty="0" smtClean="0">
                <a:latin typeface="Tahoma" panose="020B0604030504040204" pitchFamily="34" charset="0"/>
              </a:rPr>
              <a:t>Ovary</a:t>
            </a:r>
            <a:endParaRPr lang="en-GB" sz="2000" dirty="0">
              <a:latin typeface="Tahoma" panose="020B0604030504040204" pitchFamily="34" charset="0"/>
            </a:endParaRPr>
          </a:p>
        </p:txBody>
      </p:sp>
      <p:sp>
        <p:nvSpPr>
          <p:cNvPr id="12" name="TextBox 11"/>
          <p:cNvSpPr txBox="1"/>
          <p:nvPr/>
        </p:nvSpPr>
        <p:spPr>
          <a:xfrm>
            <a:off x="6965492" y="2582633"/>
            <a:ext cx="1494940" cy="400110"/>
          </a:xfrm>
          <a:prstGeom prst="rect">
            <a:avLst/>
          </a:prstGeom>
          <a:noFill/>
        </p:spPr>
        <p:txBody>
          <a:bodyPr wrap="square" rtlCol="0">
            <a:spAutoFit/>
          </a:bodyPr>
          <a:lstStyle/>
          <a:p>
            <a:pPr algn="r"/>
            <a:r>
              <a:rPr lang="en-GB" sz="2000" dirty="0" smtClean="0">
                <a:latin typeface="Tahoma" panose="020B0604030504040204" pitchFamily="34" charset="0"/>
              </a:rPr>
              <a:t>Style</a:t>
            </a:r>
            <a:endParaRPr lang="en-GB" sz="2000" dirty="0">
              <a:latin typeface="Tahoma" panose="020B0604030504040204" pitchFamily="34" charset="0"/>
            </a:endParaRPr>
          </a:p>
        </p:txBody>
      </p:sp>
      <p:sp>
        <p:nvSpPr>
          <p:cNvPr id="13" name="TextBox 12"/>
          <p:cNvSpPr txBox="1"/>
          <p:nvPr/>
        </p:nvSpPr>
        <p:spPr>
          <a:xfrm>
            <a:off x="6839431" y="4064988"/>
            <a:ext cx="1872208" cy="400110"/>
          </a:xfrm>
          <a:prstGeom prst="rect">
            <a:avLst/>
          </a:prstGeom>
          <a:noFill/>
        </p:spPr>
        <p:txBody>
          <a:bodyPr wrap="square" rtlCol="0">
            <a:spAutoFit/>
          </a:bodyPr>
          <a:lstStyle/>
          <a:p>
            <a:pPr algn="r"/>
            <a:r>
              <a:rPr lang="en-GB" sz="2000" dirty="0" smtClean="0">
                <a:latin typeface="Tahoma" panose="020B0604030504040204" pitchFamily="34" charset="0"/>
              </a:rPr>
              <a:t>Ovules</a:t>
            </a:r>
            <a:endParaRPr lang="en-GB" sz="2000" dirty="0">
              <a:latin typeface="Tahoma" panose="020B0604030504040204" pitchFamily="34" charset="0"/>
            </a:endParaRPr>
          </a:p>
        </p:txBody>
      </p:sp>
      <p:sp>
        <p:nvSpPr>
          <p:cNvPr id="14" name="TextBox 13"/>
          <p:cNvSpPr txBox="1"/>
          <p:nvPr/>
        </p:nvSpPr>
        <p:spPr>
          <a:xfrm>
            <a:off x="395536" y="3753392"/>
            <a:ext cx="1872208" cy="400110"/>
          </a:xfrm>
          <a:prstGeom prst="rect">
            <a:avLst/>
          </a:prstGeom>
          <a:noFill/>
        </p:spPr>
        <p:txBody>
          <a:bodyPr wrap="square" rtlCol="0">
            <a:spAutoFit/>
          </a:bodyPr>
          <a:lstStyle/>
          <a:p>
            <a:r>
              <a:rPr lang="en-GB" sz="2000" dirty="0" smtClean="0">
                <a:latin typeface="Tahoma" panose="020B0604030504040204" pitchFamily="34" charset="0"/>
              </a:rPr>
              <a:t>Petals</a:t>
            </a:r>
            <a:endParaRPr lang="en-GB" sz="2000" dirty="0">
              <a:latin typeface="Tahoma" panose="020B0604030504040204" pitchFamily="34" charset="0"/>
            </a:endParaRPr>
          </a:p>
        </p:txBody>
      </p:sp>
      <p:sp>
        <p:nvSpPr>
          <p:cNvPr id="15" name="TextBox 14"/>
          <p:cNvSpPr txBox="1"/>
          <p:nvPr/>
        </p:nvSpPr>
        <p:spPr>
          <a:xfrm>
            <a:off x="395536" y="4598000"/>
            <a:ext cx="1872208" cy="400110"/>
          </a:xfrm>
          <a:prstGeom prst="rect">
            <a:avLst/>
          </a:prstGeom>
          <a:noFill/>
        </p:spPr>
        <p:txBody>
          <a:bodyPr wrap="square" rtlCol="0">
            <a:spAutoFit/>
          </a:bodyPr>
          <a:lstStyle/>
          <a:p>
            <a:r>
              <a:rPr lang="en-GB" sz="2000" dirty="0" smtClean="0">
                <a:latin typeface="Tahoma" panose="020B0604030504040204" pitchFamily="34" charset="0"/>
              </a:rPr>
              <a:t>Sepals</a:t>
            </a:r>
            <a:endParaRPr lang="en-GB" sz="2000" dirty="0">
              <a:latin typeface="Tahoma" panose="020B0604030504040204" pitchFamily="34" charset="0"/>
            </a:endParaRPr>
          </a:p>
        </p:txBody>
      </p:sp>
      <p:cxnSp>
        <p:nvCxnSpPr>
          <p:cNvPr id="16" name="Straight Connector 15"/>
          <p:cNvCxnSpPr>
            <a:stCxn id="2" idx="2"/>
          </p:cNvCxnSpPr>
          <p:nvPr/>
        </p:nvCxnSpPr>
        <p:spPr>
          <a:xfrm>
            <a:off x="1547664" y="1565826"/>
            <a:ext cx="2376264" cy="10879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91680" y="2183380"/>
            <a:ext cx="1944216" cy="79850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07704" y="2781831"/>
            <a:ext cx="1872208" cy="54397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187624" y="3325810"/>
            <a:ext cx="1800200" cy="6276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210932" y="4265043"/>
            <a:ext cx="2208940" cy="53301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605392" y="2109805"/>
            <a:ext cx="2823620"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0" y="2653786"/>
            <a:ext cx="3168352" cy="12890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788024" y="3443504"/>
            <a:ext cx="2640988" cy="743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2000" y="3805912"/>
            <a:ext cx="3262601" cy="45913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898497" y="1288827"/>
            <a:ext cx="1561935" cy="400110"/>
          </a:xfrm>
          <a:prstGeom prst="rect">
            <a:avLst/>
          </a:prstGeom>
          <a:noFill/>
        </p:spPr>
        <p:txBody>
          <a:bodyPr wrap="square" rtlCol="0">
            <a:spAutoFit/>
          </a:bodyPr>
          <a:lstStyle/>
          <a:p>
            <a:pPr algn="r"/>
            <a:r>
              <a:rPr lang="en-GB" sz="2000" dirty="0" smtClean="0">
                <a:latin typeface="Tahoma" panose="020B0604030504040204" pitchFamily="34" charset="0"/>
              </a:rPr>
              <a:t>Stigma</a:t>
            </a:r>
            <a:endParaRPr lang="en-GB" sz="2000" dirty="0">
              <a:latin typeface="Tahoma" panose="020B0604030504040204" pitchFamily="34" charset="0"/>
            </a:endParaRPr>
          </a:p>
        </p:txBody>
      </p:sp>
      <p:cxnSp>
        <p:nvCxnSpPr>
          <p:cNvPr id="44" name="Straight Connector 43"/>
          <p:cNvCxnSpPr/>
          <p:nvPr/>
        </p:nvCxnSpPr>
        <p:spPr>
          <a:xfrm>
            <a:off x="4572000" y="1565826"/>
            <a:ext cx="2857012"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77577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5"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23528" y="332656"/>
            <a:ext cx="8496944" cy="6192688"/>
          </a:xfrm>
          <a:prstGeom prst="round2Diag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968988" y="492061"/>
            <a:ext cx="7272808" cy="707886"/>
          </a:xfrm>
          <a:prstGeom prst="rect">
            <a:avLst/>
          </a:prstGeom>
          <a:noFill/>
          <a:ln>
            <a:noFill/>
          </a:ln>
        </p:spPr>
        <p:txBody>
          <a:bodyPr wrap="square" rtlCol="0">
            <a:spAutoFit/>
          </a:bodyPr>
          <a:lstStyle/>
          <a:p>
            <a:pPr algn="ctr"/>
            <a:r>
              <a:rPr lang="en-GB" sz="4000" b="1" dirty="0" smtClean="0">
                <a:solidFill>
                  <a:srgbClr val="E85803"/>
                </a:solidFill>
                <a:latin typeface="Tahoma" panose="020B0604030504040204" pitchFamily="34" charset="0"/>
              </a:rPr>
              <a:t>The Stamen</a:t>
            </a:r>
            <a:endParaRPr lang="en-GB" sz="4000" b="1" dirty="0">
              <a:solidFill>
                <a:srgbClr val="E85803"/>
              </a:solidFill>
              <a:latin typeface="Tahoma" panose="020B060403050404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0276" y="1188723"/>
            <a:ext cx="6334092" cy="575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1076836"/>
            <a:ext cx="1728192" cy="400110"/>
          </a:xfrm>
          <a:prstGeom prst="rect">
            <a:avLst/>
          </a:prstGeom>
          <a:noFill/>
        </p:spPr>
        <p:txBody>
          <a:bodyPr wrap="square" rtlCol="0">
            <a:spAutoFit/>
          </a:bodyPr>
          <a:lstStyle/>
          <a:p>
            <a:r>
              <a:rPr lang="en-GB" sz="2000" dirty="0" smtClean="0">
                <a:latin typeface="Tahoma" panose="020B0604030504040204" pitchFamily="34" charset="0"/>
              </a:rPr>
              <a:t>Stamen</a:t>
            </a:r>
            <a:endParaRPr lang="en-GB" sz="2000" dirty="0">
              <a:latin typeface="Tahoma" panose="020B0604030504040204" pitchFamily="34" charset="0"/>
            </a:endParaRPr>
          </a:p>
        </p:txBody>
      </p:sp>
      <p:sp>
        <p:nvSpPr>
          <p:cNvPr id="8" name="TextBox 7"/>
          <p:cNvSpPr txBox="1"/>
          <p:nvPr/>
        </p:nvSpPr>
        <p:spPr>
          <a:xfrm>
            <a:off x="827584" y="1844824"/>
            <a:ext cx="1440160" cy="400110"/>
          </a:xfrm>
          <a:prstGeom prst="rect">
            <a:avLst/>
          </a:prstGeom>
          <a:noFill/>
        </p:spPr>
        <p:txBody>
          <a:bodyPr wrap="square" rtlCol="0">
            <a:spAutoFit/>
          </a:bodyPr>
          <a:lstStyle/>
          <a:p>
            <a:r>
              <a:rPr lang="en-GB" sz="2000" dirty="0" smtClean="0">
                <a:latin typeface="Tahoma" panose="020B0604030504040204" pitchFamily="34" charset="0"/>
              </a:rPr>
              <a:t>Anther</a:t>
            </a:r>
            <a:endParaRPr lang="en-GB" sz="2000" dirty="0">
              <a:latin typeface="Tahoma" panose="020B0604030504040204" pitchFamily="34" charset="0"/>
            </a:endParaRPr>
          </a:p>
        </p:txBody>
      </p:sp>
      <p:sp>
        <p:nvSpPr>
          <p:cNvPr id="9" name="TextBox 8"/>
          <p:cNvSpPr txBox="1"/>
          <p:nvPr/>
        </p:nvSpPr>
        <p:spPr>
          <a:xfrm>
            <a:off x="755576" y="2492896"/>
            <a:ext cx="1512168" cy="400110"/>
          </a:xfrm>
          <a:prstGeom prst="rect">
            <a:avLst/>
          </a:prstGeom>
          <a:noFill/>
        </p:spPr>
        <p:txBody>
          <a:bodyPr wrap="square" rtlCol="0">
            <a:spAutoFit/>
          </a:bodyPr>
          <a:lstStyle/>
          <a:p>
            <a:r>
              <a:rPr lang="en-GB" sz="2000" dirty="0" smtClean="0">
                <a:latin typeface="Tahoma" panose="020B0604030504040204" pitchFamily="34" charset="0"/>
              </a:rPr>
              <a:t>Filament</a:t>
            </a:r>
            <a:endParaRPr lang="en-GB" sz="2000" dirty="0">
              <a:latin typeface="Tahoma" panose="020B0604030504040204" pitchFamily="34" charset="0"/>
            </a:endParaRPr>
          </a:p>
        </p:txBody>
      </p:sp>
      <p:cxnSp>
        <p:nvCxnSpPr>
          <p:cNvPr id="16" name="Straight Connector 15"/>
          <p:cNvCxnSpPr>
            <a:stCxn id="2" idx="2"/>
          </p:cNvCxnSpPr>
          <p:nvPr/>
        </p:nvCxnSpPr>
        <p:spPr>
          <a:xfrm>
            <a:off x="1547664" y="1476946"/>
            <a:ext cx="2376264" cy="10879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91680" y="2094500"/>
            <a:ext cx="1944216" cy="79850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07704" y="2692951"/>
            <a:ext cx="1872208" cy="54397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22642" y="3429000"/>
            <a:ext cx="2448272" cy="2831544"/>
          </a:xfrm>
          <a:prstGeom prst="rect">
            <a:avLst/>
          </a:prstGeom>
          <a:noFill/>
        </p:spPr>
        <p:txBody>
          <a:bodyPr wrap="square" rtlCol="0">
            <a:spAutoFit/>
          </a:bodyPr>
          <a:lstStyle/>
          <a:p>
            <a:pPr algn="ctr" fontAlgn="ctr"/>
            <a:r>
              <a:rPr lang="en-GB" sz="2000" dirty="0">
                <a:latin typeface="Tahoma" panose="020B0604030504040204" pitchFamily="34" charset="0"/>
              </a:rPr>
              <a:t>The </a:t>
            </a:r>
            <a:r>
              <a:rPr lang="en-GB" sz="2000" dirty="0" smtClean="0">
                <a:latin typeface="Tahoma" panose="020B0604030504040204" pitchFamily="34" charset="0"/>
              </a:rPr>
              <a:t>stamen is the male part </a:t>
            </a:r>
            <a:r>
              <a:rPr lang="en-GB" sz="2000" dirty="0">
                <a:latin typeface="Tahoma" panose="020B0604030504040204" pitchFamily="34" charset="0"/>
              </a:rPr>
              <a:t>of the </a:t>
            </a:r>
            <a:r>
              <a:rPr lang="en-GB" sz="2000" dirty="0" smtClean="0">
                <a:latin typeface="Tahoma" panose="020B0604030504040204" pitchFamily="34" charset="0"/>
              </a:rPr>
              <a:t>flower. Each stamen </a:t>
            </a:r>
            <a:r>
              <a:rPr lang="en-GB" sz="2000" dirty="0">
                <a:latin typeface="Tahoma" panose="020B0604030504040204" pitchFamily="34" charset="0"/>
              </a:rPr>
              <a:t>consists of an anther held up on a </a:t>
            </a:r>
            <a:r>
              <a:rPr lang="en-GB" sz="2000" dirty="0" smtClean="0">
                <a:latin typeface="Tahoma" panose="020B0604030504040204" pitchFamily="34" charset="0"/>
              </a:rPr>
              <a:t>filament. Pollen grains are produced by the stamens.</a:t>
            </a:r>
            <a:endParaRPr lang="en-GB" sz="2000" dirty="0">
              <a:latin typeface="Tahoma" panose="020B0604030504040204" pitchFamily="34" charset="0"/>
            </a:endParaRPr>
          </a:p>
          <a:p>
            <a:endParaRPr lang="en-GB"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612734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23528" y="332656"/>
            <a:ext cx="8496944" cy="6192688"/>
          </a:xfrm>
          <a:prstGeom prst="round2Diag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968988" y="492061"/>
            <a:ext cx="7272808" cy="707886"/>
          </a:xfrm>
          <a:prstGeom prst="rect">
            <a:avLst/>
          </a:prstGeom>
          <a:noFill/>
          <a:ln>
            <a:noFill/>
          </a:ln>
        </p:spPr>
        <p:txBody>
          <a:bodyPr wrap="square" rtlCol="0">
            <a:spAutoFit/>
          </a:bodyPr>
          <a:lstStyle/>
          <a:p>
            <a:pPr algn="ctr"/>
            <a:r>
              <a:rPr lang="en-GB" sz="4000" b="1" dirty="0" smtClean="0">
                <a:solidFill>
                  <a:srgbClr val="E85803"/>
                </a:solidFill>
                <a:latin typeface="Tahoma" panose="020B0604030504040204" pitchFamily="34" charset="0"/>
              </a:rPr>
              <a:t>The Carpel</a:t>
            </a:r>
            <a:endParaRPr lang="en-GB" sz="4000" b="1" dirty="0">
              <a:solidFill>
                <a:srgbClr val="E85803"/>
              </a:solidFill>
              <a:latin typeface="Tahoma" panose="020B060403050404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0276" y="1188723"/>
            <a:ext cx="6334092" cy="575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09244" y="1484784"/>
            <a:ext cx="1872208" cy="400110"/>
          </a:xfrm>
          <a:prstGeom prst="rect">
            <a:avLst/>
          </a:prstGeom>
          <a:noFill/>
        </p:spPr>
        <p:txBody>
          <a:bodyPr wrap="square" rtlCol="0">
            <a:spAutoFit/>
          </a:bodyPr>
          <a:lstStyle/>
          <a:p>
            <a:pPr algn="r"/>
            <a:r>
              <a:rPr lang="en-GB" sz="2000" dirty="0" smtClean="0">
                <a:latin typeface="Tahoma" panose="020B0604030504040204" pitchFamily="34" charset="0"/>
              </a:rPr>
              <a:t>Stigma</a:t>
            </a:r>
            <a:endParaRPr lang="en-GB" sz="2000" dirty="0">
              <a:latin typeface="Tahoma" panose="020B0604030504040204" pitchFamily="34" charset="0"/>
            </a:endParaRPr>
          </a:p>
        </p:txBody>
      </p:sp>
      <p:sp>
        <p:nvSpPr>
          <p:cNvPr id="11" name="TextBox 10"/>
          <p:cNvSpPr txBox="1"/>
          <p:nvPr/>
        </p:nvSpPr>
        <p:spPr>
          <a:xfrm>
            <a:off x="6948263" y="3124594"/>
            <a:ext cx="1763375" cy="400110"/>
          </a:xfrm>
          <a:prstGeom prst="rect">
            <a:avLst/>
          </a:prstGeom>
          <a:noFill/>
        </p:spPr>
        <p:txBody>
          <a:bodyPr wrap="square" rtlCol="0">
            <a:spAutoFit/>
          </a:bodyPr>
          <a:lstStyle/>
          <a:p>
            <a:pPr algn="ctr"/>
            <a:r>
              <a:rPr lang="en-GB" sz="2000" dirty="0" smtClean="0">
                <a:latin typeface="Tahoma" panose="020B0604030504040204" pitchFamily="34" charset="0"/>
                <a:ea typeface="Tahoma" panose="020B0604030504040204" pitchFamily="34" charset="0"/>
                <a:cs typeface="Tahoma" panose="020B0604030504040204" pitchFamily="34" charset="0"/>
              </a:rPr>
              <a:t>Ovary</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320500" y="2200391"/>
            <a:ext cx="1512168" cy="400110"/>
          </a:xfrm>
          <a:prstGeom prst="rect">
            <a:avLst/>
          </a:prstGeom>
          <a:noFill/>
        </p:spPr>
        <p:txBody>
          <a:bodyPr wrap="square" rtlCol="0">
            <a:spAutoFit/>
          </a:bodyPr>
          <a:lstStyle/>
          <a:p>
            <a:pPr algn="ctr"/>
            <a:r>
              <a:rPr lang="en-GB" sz="2000" dirty="0" smtClean="0">
                <a:latin typeface="Tahoma" panose="020B0604030504040204" pitchFamily="34" charset="0"/>
                <a:ea typeface="Tahoma" panose="020B0604030504040204" pitchFamily="34" charset="0"/>
                <a:cs typeface="Tahoma" panose="020B0604030504040204" pitchFamily="34" charset="0"/>
              </a:rPr>
              <a:t> Style</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6839431" y="3976108"/>
            <a:ext cx="1872208" cy="400110"/>
          </a:xfrm>
          <a:prstGeom prst="rect">
            <a:avLst/>
          </a:prstGeom>
          <a:noFill/>
        </p:spPr>
        <p:txBody>
          <a:bodyPr wrap="square" rtlCol="0">
            <a:spAutoFit/>
          </a:bodyPr>
          <a:lstStyle/>
          <a:p>
            <a:pPr algn="r"/>
            <a:r>
              <a:rPr lang="en-GB" sz="2000" dirty="0" smtClean="0">
                <a:latin typeface="Tahoma" panose="020B0604030504040204" pitchFamily="34" charset="0"/>
                <a:ea typeface="Tahoma" panose="020B0604030504040204" pitchFamily="34" charset="0"/>
                <a:cs typeface="Tahoma" panose="020B0604030504040204" pitchFamily="34" charset="0"/>
              </a:rPr>
              <a:t>Ovules</a:t>
            </a:r>
            <a:endParaRPr lang="en-GB" sz="2000" dirty="0">
              <a:latin typeface="Tahoma" panose="020B0604030504040204" pitchFamily="34" charset="0"/>
              <a:ea typeface="Tahoma" panose="020B0604030504040204" pitchFamily="34" charset="0"/>
              <a:cs typeface="Tahoma" panose="020B0604030504040204" pitchFamily="34" charset="0"/>
            </a:endParaRPr>
          </a:p>
        </p:txBody>
      </p:sp>
      <p:cxnSp>
        <p:nvCxnSpPr>
          <p:cNvPr id="29" name="Straight Connector 28"/>
          <p:cNvCxnSpPr/>
          <p:nvPr/>
        </p:nvCxnSpPr>
        <p:spPr>
          <a:xfrm flipV="1">
            <a:off x="4605392" y="1724844"/>
            <a:ext cx="3062952" cy="29608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572000" y="2420888"/>
            <a:ext cx="3096344" cy="14401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788024" y="3354624"/>
            <a:ext cx="2640988" cy="743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2000" y="3717032"/>
            <a:ext cx="3262601" cy="45913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7544" y="3861048"/>
            <a:ext cx="2520280" cy="2585323"/>
          </a:xfrm>
          <a:prstGeom prst="rect">
            <a:avLst/>
          </a:prstGeom>
          <a:noFill/>
        </p:spPr>
        <p:txBody>
          <a:bodyPr wrap="square" rtlCol="0">
            <a:spAutoFit/>
          </a:bodyPr>
          <a:lstStyle/>
          <a:p>
            <a:pPr algn="ctr"/>
            <a:r>
              <a:rPr lang="en-GB" dirty="0" smtClean="0">
                <a:latin typeface="Tahoma" panose="020B0604030504040204" pitchFamily="34" charset="0"/>
                <a:ea typeface="Tahoma" panose="020B0604030504040204" pitchFamily="34" charset="0"/>
                <a:cs typeface="Tahoma" panose="020B0604030504040204" pitchFamily="34" charset="0"/>
              </a:rPr>
              <a:t>The carpel is the female part of the flower. It consists of a stigma (the top of the carpel which collects pollen grains), the style and the ovary which produces the ovules.</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227433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764704"/>
            <a:ext cx="8194608" cy="5544616"/>
          </a:xfrm>
          <a:prstGeom prst="round2Diag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919323" y="1052736"/>
            <a:ext cx="7272808" cy="3147015"/>
          </a:xfrm>
          <a:prstGeom prst="rect">
            <a:avLst/>
          </a:prstGeom>
          <a:noFill/>
          <a:ln>
            <a:noFill/>
          </a:ln>
        </p:spPr>
        <p:txBody>
          <a:bodyPr wrap="square" rtlCol="0">
            <a:spAutoFit/>
          </a:bodyPr>
          <a:lstStyle/>
          <a:p>
            <a:pPr algn="ctr"/>
            <a:r>
              <a:rPr lang="en-GB" sz="3600" b="1" dirty="0" smtClean="0">
                <a:solidFill>
                  <a:srgbClr val="E85803"/>
                </a:solidFill>
                <a:latin typeface="Tahoma" panose="020B0604030504040204" pitchFamily="34" charset="0"/>
              </a:rPr>
              <a:t>Reproduction in plants</a:t>
            </a:r>
            <a:endParaRPr lang="en-GB" sz="3600" b="1" dirty="0">
              <a:solidFill>
                <a:srgbClr val="E85803"/>
              </a:solidFill>
              <a:latin typeface="Tahoma" panose="020B0604030504040204" pitchFamily="34" charset="0"/>
            </a:endParaRPr>
          </a:p>
          <a:p>
            <a:pPr algn="ctr"/>
            <a:endParaRPr lang="en-GB" sz="1050" dirty="0" smtClean="0">
              <a:solidFill>
                <a:srgbClr val="4F81BD"/>
              </a:solidFill>
              <a:latin typeface="Tahoma" panose="020B0604030504040204" pitchFamily="34" charset="0"/>
            </a:endParaRPr>
          </a:p>
          <a:p>
            <a:pPr algn="ctr"/>
            <a:endParaRPr lang="en-GB" sz="2000" dirty="0">
              <a:solidFill>
                <a:srgbClr val="4F81BD"/>
              </a:solidFill>
              <a:latin typeface="Tahoma" panose="020B0604030504040204" pitchFamily="34" charset="0"/>
            </a:endParaRPr>
          </a:p>
          <a:p>
            <a:pPr algn="ctr"/>
            <a:r>
              <a:rPr lang="en-GB" sz="2400" dirty="0" smtClean="0">
                <a:latin typeface="Tahoma" panose="020B0604030504040204" pitchFamily="34" charset="0"/>
              </a:rPr>
              <a:t>Flowering plants reproduce (make more of themselves) by making seeds. Two processes must take place in the flower for seeds to be made: pollination and fertilisation. </a:t>
            </a:r>
          </a:p>
          <a:p>
            <a:pPr algn="ctr"/>
            <a:endParaRPr lang="en-GB" b="1" dirty="0">
              <a:solidFill>
                <a:schemeClr val="accent1"/>
              </a:solidFill>
              <a:latin typeface="Tahoma" panose="020B0604030504040204" pitchFamily="34" charset="0"/>
            </a:endParaRPr>
          </a:p>
          <a:p>
            <a:pPr algn="ctr"/>
            <a:endParaRPr lang="en-GB" dirty="0">
              <a:solidFill>
                <a:srgbClr val="4F81BD"/>
              </a:solidFill>
              <a:latin typeface="Tahoma" panose="020B0604030504040204" pitchFamily="34" charset="0"/>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7784" y="3853159"/>
            <a:ext cx="3650747" cy="243383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3147796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23528" y="116632"/>
            <a:ext cx="8496944" cy="6669360"/>
          </a:xfrm>
          <a:prstGeom prst="round2Diag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1275401" y="-2"/>
            <a:ext cx="6512247" cy="2616101"/>
          </a:xfrm>
          <a:prstGeom prst="rect">
            <a:avLst/>
          </a:prstGeom>
          <a:noFill/>
          <a:ln>
            <a:noFill/>
          </a:ln>
        </p:spPr>
        <p:txBody>
          <a:bodyPr wrap="square" rtlCol="0">
            <a:spAutoFit/>
          </a:bodyPr>
          <a:lstStyle/>
          <a:p>
            <a:pPr algn="ctr"/>
            <a:endParaRPr lang="en-GB" b="1" dirty="0" smtClean="0">
              <a:latin typeface="Tahoma" panose="020B0604030504040204" pitchFamily="34" charset="0"/>
            </a:endParaRPr>
          </a:p>
          <a:p>
            <a:pPr algn="ctr"/>
            <a:r>
              <a:rPr lang="en-GB" sz="3600" b="1" dirty="0" smtClean="0">
                <a:solidFill>
                  <a:srgbClr val="E85803"/>
                </a:solidFill>
                <a:latin typeface="Tahoma" panose="020B0604030504040204" pitchFamily="34" charset="0"/>
              </a:rPr>
              <a:t>Pollination</a:t>
            </a:r>
            <a:endParaRPr lang="en-GB" sz="3600" b="1" dirty="0">
              <a:solidFill>
                <a:srgbClr val="E85803"/>
              </a:solidFill>
              <a:latin typeface="Tahoma" panose="020B0604030504040204" pitchFamily="34" charset="0"/>
            </a:endParaRPr>
          </a:p>
          <a:p>
            <a:pPr algn="ctr"/>
            <a:endParaRPr lang="en-GB" sz="1400" dirty="0">
              <a:latin typeface="Tahoma" panose="020B0604030504040204" pitchFamily="34" charset="0"/>
            </a:endParaRPr>
          </a:p>
          <a:p>
            <a:pPr algn="ctr"/>
            <a:r>
              <a:rPr lang="en-GB" sz="1600" dirty="0" smtClean="0">
                <a:latin typeface="Tahoma" panose="020B0604030504040204" pitchFamily="34" charset="0"/>
              </a:rPr>
              <a:t>Pollination takes place when the pollen from the male part of one flower (the stamen) travels to the female part of the same or another flower (the carpel). This can happen when pollinators, such as insects or birds, brush against the stamen of the first flower when they are drinking its nectar. Grains of pollen brush off the top of the stamen (the anther) and onto the pollinator. </a:t>
            </a:r>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51720" y="2463119"/>
            <a:ext cx="5184576" cy="471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95610" l="621" r="100000">
                        <a14:foregroundMark x1="18634" y1="46829" x2="18634" y2="46829"/>
                        <a14:foregroundMark x1="65839" y1="5854" x2="65839" y2="5854"/>
                        <a14:foregroundMark x1="66460" y1="1463" x2="66460" y2="1463"/>
                        <a14:foregroundMark x1="72050" y1="4390" x2="72050" y2="4390"/>
                        <a14:foregroundMark x1="71429" y1="1463" x2="71429" y2="1463"/>
                        <a14:foregroundMark x1="85714" y1="25854" x2="85714" y2="25854"/>
                        <a14:foregroundMark x1="46584" y1="72195" x2="46584" y2="72195"/>
                        <a14:foregroundMark x1="24224" y1="63902" x2="24224" y2="63902"/>
                        <a14:foregroundMark x1="26708" y1="52195" x2="26708" y2="52195"/>
                        <a14:foregroundMark x1="23602" y1="55122" x2="23602" y2="55122"/>
                        <a14:foregroundMark x1="24224" y1="43415" x2="24224" y2="43415"/>
                        <a14:foregroundMark x1="24224" y1="47805" x2="24224" y2="47805"/>
                      </a14:backgroundRemoval>
                    </a14:imgEffect>
                  </a14:imgLayer>
                </a14:imgProps>
              </a:ext>
              <a:ext uri="{28A0092B-C50C-407E-A947-70E740481C1C}">
                <a14:useLocalDpi xmlns:a14="http://schemas.microsoft.com/office/drawing/2010/main"/>
              </a:ext>
            </a:extLst>
          </a:blip>
          <a:srcRect/>
          <a:stretch/>
        </p:blipFill>
        <p:spPr bwMode="auto">
          <a:xfrm>
            <a:off x="4948571" y="2947971"/>
            <a:ext cx="671031" cy="85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242147" y="3486180"/>
            <a:ext cx="67273" cy="5425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Oval 8"/>
          <p:cNvSpPr/>
          <p:nvPr/>
        </p:nvSpPr>
        <p:spPr>
          <a:xfrm>
            <a:off x="5394547" y="3638580"/>
            <a:ext cx="67273" cy="5425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Oval 9"/>
          <p:cNvSpPr/>
          <p:nvPr/>
        </p:nvSpPr>
        <p:spPr>
          <a:xfrm>
            <a:off x="5338690" y="3533650"/>
            <a:ext cx="67273" cy="5425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1"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8017"/>
          <a:stretch/>
        </p:blipFill>
        <p:spPr bwMode="auto">
          <a:xfrm>
            <a:off x="6444208" y="4479344"/>
            <a:ext cx="2124236" cy="207220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444208" y="4479343"/>
            <a:ext cx="2124236" cy="20882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 name="Picture 4"/>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334" b="95652" l="851" r="100000">
                        <a14:foregroundMark x1="18298" y1="47157" x2="18298" y2="47157"/>
                        <a14:foregroundMark x1="65957" y1="6020" x2="65957" y2="6020"/>
                        <a14:foregroundMark x1="66383" y1="1672" x2="66383" y2="1672"/>
                        <a14:foregroundMark x1="71915" y1="4348" x2="71915" y2="4348"/>
                        <a14:foregroundMark x1="71489" y1="1672" x2="71489" y2="1672"/>
                        <a14:foregroundMark x1="85532" y1="25753" x2="85532" y2="25753"/>
                        <a14:foregroundMark x1="46809" y1="72575" x2="46809" y2="72575"/>
                        <a14:foregroundMark x1="24255" y1="63880" x2="24255" y2="63880"/>
                        <a14:foregroundMark x1="26809" y1="52508" x2="26809" y2="52508"/>
                        <a14:foregroundMark x1="23404" y1="55184" x2="23404" y2="55184"/>
                        <a14:foregroundMark x1="24255" y1="43478" x2="24255" y2="43478"/>
                        <a14:foregroundMark x1="24255" y1="47826" x2="24255" y2="47826"/>
                      </a14:backgroundRemoval>
                    </a14:imgEffect>
                  </a14:imgLayer>
                </a14:imgProps>
              </a:ext>
              <a:ext uri="{28A0092B-C50C-407E-A947-70E740481C1C}">
                <a14:useLocalDpi xmlns:a14="http://schemas.microsoft.com/office/drawing/2010/main"/>
              </a:ext>
            </a:extLst>
          </a:blip>
          <a:srcRect/>
          <a:stretch/>
        </p:blipFill>
        <p:spPr bwMode="auto">
          <a:xfrm>
            <a:off x="6660232" y="4700745"/>
            <a:ext cx="1455714" cy="185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7422864" y="5963339"/>
            <a:ext cx="145940" cy="10468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Oval 13"/>
          <p:cNvSpPr/>
          <p:nvPr/>
        </p:nvSpPr>
        <p:spPr>
          <a:xfrm>
            <a:off x="7714678" y="6210834"/>
            <a:ext cx="145940" cy="10468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Oval 14"/>
          <p:cNvSpPr/>
          <p:nvPr/>
        </p:nvSpPr>
        <p:spPr>
          <a:xfrm>
            <a:off x="7594413" y="6023037"/>
            <a:ext cx="145940" cy="10468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8" name="Straight Connector 7"/>
          <p:cNvCxnSpPr/>
          <p:nvPr/>
        </p:nvCxnSpPr>
        <p:spPr>
          <a:xfrm>
            <a:off x="5461820" y="3533650"/>
            <a:ext cx="982388" cy="20182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61820" y="3533650"/>
            <a:ext cx="2130734" cy="9456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563888" y="6098665"/>
            <a:ext cx="3669001" cy="2905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563888" y="6315516"/>
            <a:ext cx="4223760" cy="23603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390402" y="3831271"/>
            <a:ext cx="637982" cy="161359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43608" y="5973830"/>
            <a:ext cx="2592288" cy="307777"/>
          </a:xfrm>
          <a:prstGeom prst="rect">
            <a:avLst/>
          </a:prstGeom>
          <a:noFill/>
        </p:spPr>
        <p:txBody>
          <a:bodyPr wrap="square" rtlCol="0">
            <a:spAutoFit/>
          </a:bodyPr>
          <a:lstStyle/>
          <a:p>
            <a:pPr algn="ctr"/>
            <a:r>
              <a:rPr lang="en-GB" sz="1400" dirty="0" smtClean="0">
                <a:latin typeface="Tahoma" panose="020B0604030504040204" pitchFamily="34" charset="0"/>
              </a:rPr>
              <a:t>Anther (top of the stamen)</a:t>
            </a:r>
            <a:endParaRPr lang="en-GB" sz="1400" dirty="0">
              <a:latin typeface="Tahoma" panose="020B0604030504040204" pitchFamily="34" charset="0"/>
            </a:endParaRPr>
          </a:p>
        </p:txBody>
      </p:sp>
      <p:sp>
        <p:nvSpPr>
          <p:cNvPr id="41" name="TextBox 40"/>
          <p:cNvSpPr txBox="1"/>
          <p:nvPr/>
        </p:nvSpPr>
        <p:spPr>
          <a:xfrm>
            <a:off x="2046974" y="6397662"/>
            <a:ext cx="1588922" cy="307777"/>
          </a:xfrm>
          <a:prstGeom prst="rect">
            <a:avLst/>
          </a:prstGeom>
          <a:noFill/>
        </p:spPr>
        <p:txBody>
          <a:bodyPr wrap="square" rtlCol="0">
            <a:spAutoFit/>
          </a:bodyPr>
          <a:lstStyle/>
          <a:p>
            <a:pPr algn="ctr"/>
            <a:r>
              <a:rPr lang="en-GB" sz="1400" dirty="0" smtClean="0">
                <a:latin typeface="Tahoma" panose="020B0604030504040204" pitchFamily="34" charset="0"/>
              </a:rPr>
              <a:t>Grains of pollen</a:t>
            </a:r>
            <a:endParaRPr lang="en-GB" sz="1400" dirty="0">
              <a:latin typeface="Tahoma" panose="020B0604030504040204" pitchFamily="34" charset="0"/>
            </a:endParaRPr>
          </a:p>
        </p:txBody>
      </p:sp>
      <p:sp>
        <p:nvSpPr>
          <p:cNvPr id="42" name="TextBox 41"/>
          <p:cNvSpPr txBox="1"/>
          <p:nvPr/>
        </p:nvSpPr>
        <p:spPr>
          <a:xfrm>
            <a:off x="7308304" y="3516586"/>
            <a:ext cx="1440160" cy="307777"/>
          </a:xfrm>
          <a:prstGeom prst="rect">
            <a:avLst/>
          </a:prstGeom>
          <a:noFill/>
        </p:spPr>
        <p:txBody>
          <a:bodyPr wrap="square" rtlCol="0">
            <a:spAutoFit/>
          </a:bodyPr>
          <a:lstStyle/>
          <a:p>
            <a:pPr algn="ctr"/>
            <a:r>
              <a:rPr lang="en-GB" sz="1400" dirty="0" smtClean="0">
                <a:latin typeface="Tahoma" panose="020B0604030504040204" pitchFamily="34" charset="0"/>
              </a:rPr>
              <a:t>Pollinator</a:t>
            </a:r>
            <a:endParaRPr lang="en-GB" sz="1400" dirty="0">
              <a:latin typeface="Tahoma" panose="020B0604030504040204" pitchFamily="34" charset="0"/>
            </a:endParaRPr>
          </a:p>
        </p:txBody>
      </p:sp>
      <p:pic>
        <p:nvPicPr>
          <p:cNvPr id="23" name="Pictur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890840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23528" y="394561"/>
            <a:ext cx="8496944" cy="6274799"/>
          </a:xfrm>
          <a:prstGeom prst="round2Diag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575556" y="394561"/>
            <a:ext cx="7992888" cy="1969770"/>
          </a:xfrm>
          <a:prstGeom prst="rect">
            <a:avLst/>
          </a:prstGeom>
          <a:noFill/>
          <a:ln>
            <a:noFill/>
          </a:ln>
        </p:spPr>
        <p:txBody>
          <a:bodyPr wrap="square" rtlCol="0">
            <a:spAutoFit/>
          </a:bodyPr>
          <a:lstStyle/>
          <a:p>
            <a:pPr algn="ctr"/>
            <a:endParaRPr lang="en-GB" b="1" dirty="0" smtClean="0">
              <a:latin typeface="Tahoma" panose="020B0604030504040204" pitchFamily="34" charset="0"/>
            </a:endParaRPr>
          </a:p>
          <a:p>
            <a:pPr algn="ctr"/>
            <a:r>
              <a:rPr lang="en-GB" sz="3600" b="1" dirty="0" smtClean="0">
                <a:solidFill>
                  <a:srgbClr val="E85803"/>
                </a:solidFill>
                <a:latin typeface="Tahoma" panose="020B0604030504040204" pitchFamily="34" charset="0"/>
              </a:rPr>
              <a:t>Pollination</a:t>
            </a:r>
            <a:endParaRPr lang="en-GB" sz="3600" b="1" dirty="0">
              <a:solidFill>
                <a:srgbClr val="E85803"/>
              </a:solidFill>
              <a:latin typeface="Tahoma" panose="020B0604030504040204" pitchFamily="34" charset="0"/>
            </a:endParaRPr>
          </a:p>
          <a:p>
            <a:pPr algn="ctr"/>
            <a:endParaRPr lang="en-GB" sz="1400" dirty="0">
              <a:latin typeface="Tahoma" panose="020B0604030504040204" pitchFamily="34" charset="0"/>
            </a:endParaRPr>
          </a:p>
          <a:p>
            <a:pPr algn="ctr"/>
            <a:r>
              <a:rPr lang="en-GB" dirty="0" smtClean="0">
                <a:latin typeface="Tahoma" panose="020B0604030504040204" pitchFamily="34" charset="0"/>
              </a:rPr>
              <a:t>Then, when the pollinator travels to a different flower, the grains of pollen from the first plant fall off them and stick to the sticky top of second flower’s carpel (the stigma).</a:t>
            </a:r>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44" y="3475584"/>
            <a:ext cx="3743127" cy="340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32039" y="3450570"/>
            <a:ext cx="3743127" cy="340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flipH="1">
            <a:off x="2582722" y="3633447"/>
            <a:ext cx="587152" cy="746510"/>
            <a:chOff x="4195009" y="2348880"/>
            <a:chExt cx="587152" cy="746510"/>
          </a:xfrm>
        </p:grpSpPr>
        <p:pic>
          <p:nvPicPr>
            <p:cNvPr id="11" name="Picture 4"/>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95556" l="709" r="100000">
                          <a14:foregroundMark x1="18440" y1="47222" x2="18440" y2="47222"/>
                          <a14:foregroundMark x1="65957" y1="6111" x2="65957" y2="6111"/>
                          <a14:foregroundMark x1="66667" y1="1667" x2="66667" y2="1667"/>
                          <a14:foregroundMark x1="72340" y1="4444" x2="72340" y2="4444"/>
                          <a14:foregroundMark x1="71631" y1="1667" x2="71631" y2="1667"/>
                          <a14:foregroundMark x1="85816" y1="25556" x2="85816" y2="25556"/>
                          <a14:foregroundMark x1="46809" y1="72222" x2="46809" y2="72222"/>
                          <a14:foregroundMark x1="24823" y1="63889" x2="24823" y2="63889"/>
                          <a14:foregroundMark x1="26950" y1="52222" x2="26950" y2="52222"/>
                          <a14:foregroundMark x1="23404" y1="55000" x2="23404" y2="55000"/>
                          <a14:foregroundMark x1="24823" y1="43333" x2="24823" y2="43333"/>
                          <a14:foregroundMark x1="24823" y1="47778" x2="24823" y2="47778"/>
                        </a14:backgroundRemoval>
                      </a14:imgEffect>
                    </a14:imgLayer>
                  </a14:imgProps>
                </a:ext>
                <a:ext uri="{28A0092B-C50C-407E-A947-70E740481C1C}">
                  <a14:useLocalDpi xmlns:a14="http://schemas.microsoft.com/office/drawing/2010/main"/>
                </a:ext>
              </a:extLst>
            </a:blip>
            <a:srcRect/>
            <a:stretch/>
          </p:blipFill>
          <p:spPr bwMode="auto">
            <a:xfrm>
              <a:off x="4195009" y="2348880"/>
              <a:ext cx="587152" cy="74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4454948" y="2852936"/>
              <a:ext cx="67273" cy="5425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Oval 12"/>
            <p:cNvSpPr/>
            <p:nvPr/>
          </p:nvSpPr>
          <p:spPr>
            <a:xfrm>
              <a:off x="4704172" y="2936364"/>
              <a:ext cx="67273" cy="5425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Oval 13"/>
            <p:cNvSpPr/>
            <p:nvPr/>
          </p:nvSpPr>
          <p:spPr>
            <a:xfrm>
              <a:off x="4532838" y="2907187"/>
              <a:ext cx="67273" cy="5425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cxnSp>
        <p:nvCxnSpPr>
          <p:cNvPr id="16" name="Straight Connector 15"/>
          <p:cNvCxnSpPr/>
          <p:nvPr/>
        </p:nvCxnSpPr>
        <p:spPr>
          <a:xfrm flipV="1">
            <a:off x="5076056" y="3633447"/>
            <a:ext cx="1512168" cy="245984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51920" y="6081065"/>
            <a:ext cx="1588922" cy="307777"/>
          </a:xfrm>
          <a:prstGeom prst="rect">
            <a:avLst/>
          </a:prstGeom>
          <a:noFill/>
        </p:spPr>
        <p:txBody>
          <a:bodyPr wrap="square" rtlCol="0">
            <a:spAutoFit/>
          </a:bodyPr>
          <a:lstStyle/>
          <a:p>
            <a:pPr algn="ctr"/>
            <a:r>
              <a:rPr lang="en-GB" sz="1400" dirty="0" smtClean="0">
                <a:latin typeface="Tahoma" panose="020B0604030504040204" pitchFamily="34" charset="0"/>
              </a:rPr>
              <a:t>Grains of pollen</a:t>
            </a:r>
            <a:endParaRPr lang="en-GB" sz="1400" dirty="0">
              <a:latin typeface="Tahoma" panose="020B0604030504040204" pitchFamily="34" charset="0"/>
            </a:endParaRPr>
          </a:p>
        </p:txBody>
      </p:sp>
      <p:sp>
        <p:nvSpPr>
          <p:cNvPr id="21" name="TextBox 20"/>
          <p:cNvSpPr txBox="1"/>
          <p:nvPr/>
        </p:nvSpPr>
        <p:spPr>
          <a:xfrm>
            <a:off x="6780410" y="2210443"/>
            <a:ext cx="1872208" cy="307777"/>
          </a:xfrm>
          <a:prstGeom prst="rect">
            <a:avLst/>
          </a:prstGeom>
          <a:noFill/>
          <a:ln w="28575">
            <a:noFill/>
          </a:ln>
        </p:spPr>
        <p:txBody>
          <a:bodyPr wrap="square" rtlCol="0">
            <a:spAutoFit/>
          </a:bodyPr>
          <a:lstStyle/>
          <a:p>
            <a:pPr algn="r"/>
            <a:r>
              <a:rPr lang="en-GB" sz="1400" dirty="0" smtClean="0">
                <a:latin typeface="Tahoma" panose="020B0604030504040204" pitchFamily="34" charset="0"/>
              </a:rPr>
              <a:t>Stigma</a:t>
            </a:r>
            <a:endParaRPr lang="en-GB" sz="1400" dirty="0">
              <a:latin typeface="Tahoma" panose="020B0604030504040204" pitchFamily="34" charset="0"/>
            </a:endParaRPr>
          </a:p>
        </p:txBody>
      </p:sp>
      <p:cxnSp>
        <p:nvCxnSpPr>
          <p:cNvPr id="22" name="Straight Connector 21"/>
          <p:cNvCxnSpPr/>
          <p:nvPr/>
        </p:nvCxnSpPr>
        <p:spPr>
          <a:xfrm flipV="1">
            <a:off x="6780410" y="2492896"/>
            <a:ext cx="1103958" cy="108012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91738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7 -1.11111E-6 C 0.00434 -0.01805 -0.00191 -0.0375 0.0059 -0.05347 C 0.00764 -0.06759 0.01128 -0.08055 0.0158 -0.09352 C 0.01753 -0.09792 0.01771 -0.10208 0.01979 -0.10671 C 0.0224 -0.12037 0.02865 -0.13495 0.03681 -0.14421 C 0.04219 -0.15 0.03889 -0.15139 0.04687 -0.15324 C 0.05 -0.15995 0.06076 -0.17315 0.06667 -0.17592 C 0.07344 -0.18495 0.08767 -0.19722 0.09653 -0.20116 C 0.10104 -0.20694 0.10747 -0.21134 0.11354 -0.21319 C 0.11962 -0.21852 0.12552 -0.2213 0.1316 -0.22662 C 0.13385 -0.22847 0.13715 -0.22778 0.13958 -0.22917 C 0.14271 -0.23102 0.14618 -0.23611 0.14948 -0.23727 C 0.15417 -0.23889 0.15937 -0.23842 0.16458 -0.23981 C 0.18385 -0.24467 0.16198 -0.24051 0.17934 -0.24398 C 0.20052 -0.24329 0.22205 -0.24329 0.24323 -0.24259 C 0.24913 -0.24236 0.25417 -0.2375 0.2592 -0.23449 C 0.27292 -0.22639 0.28785 -0.2213 0.30104 -0.2118 C 0.31354 -0.20278 0.32344 -0.18796 0.33594 -0.17986 C 0.33976 -0.17245 0.34618 -0.16736 0.35191 -0.1625 C 0.36094 -0.15509 0.36719 -0.1419 0.37795 -0.1375 C 0.38351 -0.12569 0.39444 -0.12037 0.40174 -0.11088 C 0.40642 -0.1044 0.41076 -0.09467 0.41389 -0.0868 " pathEditMode="relative" rAng="0" ptsTypes="fffffffffffffffffffffA">
                                      <p:cBhvr>
                                        <p:cTn id="6" dur="2000" fill="hold"/>
                                        <p:tgtEl>
                                          <p:spTgt spid="2"/>
                                        </p:tgtEl>
                                        <p:attrNameLst>
                                          <p:attrName>ppt_x</p:attrName>
                                          <p:attrName>ppt_y</p:attrName>
                                        </p:attrNameLst>
                                      </p:cBhvr>
                                      <p:rCtr x="20590" y="-1224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527</Words>
  <Application>Microsoft Office PowerPoint</Application>
  <PresentationFormat>On-screen Show (4:3)</PresentationFormat>
  <Paragraphs>78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Farming STEMterprise</dc:title>
  <dc:creator>Jennie Devine</dc:creator>
  <cp:lastModifiedBy>Jennie Devine</cp:lastModifiedBy>
  <cp:revision>50</cp:revision>
  <cp:lastPrinted>2018-12-19T12:04:42Z</cp:lastPrinted>
  <dcterms:created xsi:type="dcterms:W3CDTF">2018-09-13T13:46:50Z</dcterms:created>
  <dcterms:modified xsi:type="dcterms:W3CDTF">2018-12-19T12:04:47Z</dcterms:modified>
</cp:coreProperties>
</file>